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64" r:id="rId2"/>
    <p:sldId id="522" r:id="rId3"/>
    <p:sldId id="501" r:id="rId4"/>
    <p:sldId id="524" r:id="rId5"/>
    <p:sldId id="526" r:id="rId6"/>
    <p:sldId id="528" r:id="rId7"/>
    <p:sldId id="574" r:id="rId8"/>
    <p:sldId id="536" r:id="rId9"/>
    <p:sldId id="515" r:id="rId10"/>
    <p:sldId id="527" r:id="rId11"/>
    <p:sldId id="556" r:id="rId12"/>
    <p:sldId id="516" r:id="rId13"/>
    <p:sldId id="564" r:id="rId14"/>
    <p:sldId id="538" r:id="rId15"/>
    <p:sldId id="531" r:id="rId16"/>
    <p:sldId id="504" r:id="rId17"/>
    <p:sldId id="559" r:id="rId18"/>
    <p:sldId id="539" r:id="rId19"/>
    <p:sldId id="560" r:id="rId20"/>
    <p:sldId id="541" r:id="rId21"/>
    <p:sldId id="542" r:id="rId22"/>
    <p:sldId id="565" r:id="rId23"/>
    <p:sldId id="543" r:id="rId24"/>
    <p:sldId id="544" r:id="rId25"/>
    <p:sldId id="566" r:id="rId26"/>
    <p:sldId id="567" r:id="rId27"/>
    <p:sldId id="568" r:id="rId28"/>
    <p:sldId id="571" r:id="rId29"/>
    <p:sldId id="573" r:id="rId30"/>
    <p:sldId id="572" r:id="rId31"/>
    <p:sldId id="576" r:id="rId32"/>
    <p:sldId id="578" r:id="rId33"/>
    <p:sldId id="577" r:id="rId34"/>
    <p:sldId id="575" r:id="rId35"/>
    <p:sldId id="553" r:id="rId36"/>
    <p:sldId id="579" r:id="rId37"/>
    <p:sldId id="505" r:id="rId3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Andes" initials="kl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31859C"/>
    <a:srgbClr val="0037A4"/>
    <a:srgbClr val="4F81BD"/>
    <a:srgbClr val="0099FF"/>
    <a:srgbClr val="000000"/>
    <a:srgbClr val="193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1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andyauerbach\RPA\Presentations\2018\WHO\WMH_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andyauerbach\RPA\Presentations\2018\WHO\WMH_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Lifetime Prevalence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Major Depressive Episode</c:v>
                </c:pt>
                <c:pt idx="1">
                  <c:v>Generalised Anxiety Disorder</c:v>
                </c:pt>
                <c:pt idx="2">
                  <c:v>Panic Disorder</c:v>
                </c:pt>
                <c:pt idx="3">
                  <c:v>Broad Mania</c:v>
                </c:pt>
                <c:pt idx="4">
                  <c:v>Alcohol Use Disorder</c:v>
                </c:pt>
                <c:pt idx="5">
                  <c:v>Substance Use Disorder</c:v>
                </c:pt>
                <c:pt idx="6">
                  <c:v>Any Mental Disorder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21.2</c:v>
                </c:pt>
                <c:pt idx="1">
                  <c:v>18.600000000000001</c:v>
                </c:pt>
                <c:pt idx="2">
                  <c:v>5</c:v>
                </c:pt>
                <c:pt idx="3">
                  <c:v>3.5</c:v>
                </c:pt>
                <c:pt idx="4">
                  <c:v>6.8</c:v>
                </c:pt>
                <c:pt idx="5">
                  <c:v>5.0999999999999996</c:v>
                </c:pt>
                <c:pt idx="6">
                  <c:v>35.299999999999997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8D-E042-9C8E-5378F59A19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12-month Prevalence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Major Depressive Episode</c:v>
                </c:pt>
                <c:pt idx="1">
                  <c:v>Generalised Anxiety Disorder</c:v>
                </c:pt>
                <c:pt idx="2">
                  <c:v>Panic Disorder</c:v>
                </c:pt>
                <c:pt idx="3">
                  <c:v>Broad Mania</c:v>
                </c:pt>
                <c:pt idx="4">
                  <c:v>Alcohol Use Disorder</c:v>
                </c:pt>
                <c:pt idx="5">
                  <c:v>Substance Use Disorder</c:v>
                </c:pt>
                <c:pt idx="6">
                  <c:v>Any Mental Disorder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18.5</c:v>
                </c:pt>
                <c:pt idx="1">
                  <c:v>16.7</c:v>
                </c:pt>
                <c:pt idx="2">
                  <c:v>4.5</c:v>
                </c:pt>
                <c:pt idx="3">
                  <c:v>3.1</c:v>
                </c:pt>
                <c:pt idx="4">
                  <c:v>6.3</c:v>
                </c:pt>
                <c:pt idx="5">
                  <c:v>3</c:v>
                </c:pt>
                <c:pt idx="6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8D-E042-9C8E-5378F59A1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overlap val="-27"/>
        <c:axId val="-1967338576"/>
        <c:axId val="-1967338032"/>
      </c:barChart>
      <c:catAx>
        <c:axId val="-1967338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Mental </a:t>
                </a:r>
                <a:r>
                  <a:rPr lang="en-US" sz="2000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Disorder</a:t>
                </a:r>
                <a:endPara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3043800645711461"/>
              <c:y val="0.923511644173593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967338032"/>
        <c:crosses val="autoZero"/>
        <c:auto val="1"/>
        <c:lblAlgn val="ctr"/>
        <c:lblOffset val="100"/>
        <c:noMultiLvlLbl val="0"/>
      </c:catAx>
      <c:valAx>
        <c:axId val="-196733803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Prevalence (%)</a:t>
                </a:r>
              </a:p>
            </c:rich>
          </c:tx>
          <c:layout>
            <c:manualLayout>
              <c:xMode val="edge"/>
              <c:yMode val="edge"/>
              <c:x val="5.270092226613966E-3"/>
              <c:y val="0.253701205121243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96733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617679707032668"/>
          <c:y val="5.4827168487228219E-2"/>
          <c:w val="0.61671507461751462"/>
          <c:h val="0.1775059437869773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Age of onset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Sheet1!$A$12:$A$18</c:f>
              <c:strCache>
                <c:ptCount val="7"/>
                <c:pt idx="0">
                  <c:v>Major Depressive Episode</c:v>
                </c:pt>
                <c:pt idx="1">
                  <c:v>Generalised Anxiety Disorder</c:v>
                </c:pt>
                <c:pt idx="2">
                  <c:v>Panic Disorder</c:v>
                </c:pt>
                <c:pt idx="3">
                  <c:v>Broad Mania</c:v>
                </c:pt>
                <c:pt idx="4">
                  <c:v>Alcohol Use Disorder</c:v>
                </c:pt>
                <c:pt idx="5">
                  <c:v>Substance Use Disorder</c:v>
                </c:pt>
                <c:pt idx="6">
                  <c:v>Any Mental Disorder</c:v>
                </c:pt>
              </c:strCache>
            </c:strRef>
          </c:cat>
          <c:val>
            <c:numRef>
              <c:f>Sheet1!$B$12:$B$18</c:f>
              <c:numCache>
                <c:formatCode>General</c:formatCode>
                <c:ptCount val="7"/>
                <c:pt idx="0">
                  <c:v>14.3</c:v>
                </c:pt>
                <c:pt idx="1">
                  <c:v>14.6</c:v>
                </c:pt>
                <c:pt idx="2">
                  <c:v>14.6</c:v>
                </c:pt>
                <c:pt idx="3">
                  <c:v>15</c:v>
                </c:pt>
                <c:pt idx="4">
                  <c:v>15.6</c:v>
                </c:pt>
                <c:pt idx="5">
                  <c:v>16.2</c:v>
                </c:pt>
                <c:pt idx="6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9E-2E4B-B7E4-17090E361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67337488"/>
        <c:axId val="-1967346736"/>
      </c:barChart>
      <c:catAx>
        <c:axId val="-1967337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Mental Disorder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67346736"/>
        <c:crosses val="autoZero"/>
        <c:auto val="1"/>
        <c:lblAlgn val="ctr"/>
        <c:lblOffset val="100"/>
        <c:noMultiLvlLbl val="0"/>
      </c:catAx>
      <c:valAx>
        <c:axId val="-19673467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Age (Years)</a:t>
                </a:r>
              </a:p>
            </c:rich>
          </c:tx>
          <c:layout>
            <c:manualLayout>
              <c:xMode val="edge"/>
              <c:yMode val="edge"/>
              <c:x val="7.8947368421052634E-3"/>
              <c:y val="0.272883690633561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96733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50C43-4BBB-4CBD-98D7-B92BADEA4D0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4653D85-42E4-4E17-A172-7E7FBE2D347C}">
      <dgm:prSet phldrT="[Texto]" custT="1"/>
      <dgm:spPr/>
      <dgm:t>
        <a:bodyPr/>
        <a:lstStyle/>
        <a:p>
          <a:r>
            <a:rPr lang="en-US" sz="2800" dirty="0">
              <a:solidFill>
                <a:srgbClr val="000000"/>
              </a:solidFill>
            </a:rPr>
            <a:t>Impairments were most consistently associated with </a:t>
          </a:r>
          <a:r>
            <a:rPr lang="en-US" sz="2800" b="1" dirty="0">
              <a:solidFill>
                <a:srgbClr val="FF6699"/>
              </a:solidFill>
            </a:rPr>
            <a:t>major depression, </a:t>
          </a:r>
          <a:r>
            <a:rPr lang="en-US" sz="2800" b="1" dirty="0">
              <a:solidFill>
                <a:schemeClr val="accent1"/>
              </a:solidFill>
            </a:rPr>
            <a:t>panic disorder, </a:t>
          </a:r>
          <a:r>
            <a:rPr lang="en-US" sz="2800" dirty="0">
              <a:solidFill>
                <a:srgbClr val="00B050"/>
              </a:solidFill>
            </a:rPr>
            <a:t>and </a:t>
          </a:r>
          <a:r>
            <a:rPr lang="en-US" sz="2800" b="1" dirty="0">
              <a:solidFill>
                <a:srgbClr val="00B050"/>
              </a:solidFill>
            </a:rPr>
            <a:t>ADHD</a:t>
          </a:r>
          <a:r>
            <a:rPr lang="en-US" sz="2800" dirty="0">
              <a:solidFill>
                <a:srgbClr val="00B050"/>
              </a:solidFill>
            </a:rPr>
            <a:t> </a:t>
          </a:r>
          <a:r>
            <a:rPr lang="en-US" sz="2800" dirty="0">
              <a:solidFill>
                <a:srgbClr val="000000"/>
              </a:solidFill>
            </a:rPr>
            <a:t>after adjusting for class membership</a:t>
          </a:r>
          <a:r>
            <a:rPr lang="en-US" sz="1800" dirty="0">
              <a:solidFill>
                <a:srgbClr val="000000"/>
              </a:solidFill>
            </a:rPr>
            <a:t>. </a:t>
          </a:r>
          <a:endParaRPr lang="es-CO" sz="1800" dirty="0"/>
        </a:p>
      </dgm:t>
    </dgm:pt>
    <dgm:pt modelId="{D48284C3-A755-409B-897F-78D3BAB3E3B0}" type="parTrans" cxnId="{29844881-3B3E-4107-9394-9419BDD41330}">
      <dgm:prSet/>
      <dgm:spPr/>
      <dgm:t>
        <a:bodyPr/>
        <a:lstStyle/>
        <a:p>
          <a:endParaRPr lang="es-CO"/>
        </a:p>
      </dgm:t>
    </dgm:pt>
    <dgm:pt modelId="{456148C1-973B-4F1D-9172-C8A5C4F3D596}" type="sibTrans" cxnId="{29844881-3B3E-4107-9394-9419BDD41330}">
      <dgm:prSet/>
      <dgm:spPr/>
      <dgm:t>
        <a:bodyPr/>
        <a:lstStyle/>
        <a:p>
          <a:endParaRPr lang="es-CO"/>
        </a:p>
      </dgm:t>
    </dgm:pt>
    <dgm:pt modelId="{E696778B-CDD6-45B7-BD35-955601DC980E}">
      <dgm:prSet phldrT="[Texto]" custT="1"/>
      <dgm:spPr/>
      <dgm:t>
        <a:bodyPr/>
        <a:lstStyle/>
        <a:p>
          <a:r>
            <a:rPr lang="en-US" sz="2400" dirty="0">
              <a:solidFill>
                <a:srgbClr val="000000"/>
              </a:solidFill>
            </a:rPr>
            <a:t>This association is consistent with evidence for the special importance of these disorders in previous surveys among students</a:t>
          </a:r>
          <a:r>
            <a:rPr lang="en-US" sz="2400">
              <a:solidFill>
                <a:srgbClr val="000000"/>
              </a:solidFill>
            </a:rPr>
            <a:t>. (</a:t>
          </a:r>
          <a:r>
            <a:rPr lang="en-US" sz="2000">
              <a:solidFill>
                <a:srgbClr val="000000"/>
              </a:solidFill>
            </a:rPr>
            <a:t>Vergeret al., 2010)</a:t>
          </a:r>
          <a:endParaRPr lang="es-CO" sz="2000" dirty="0"/>
        </a:p>
      </dgm:t>
    </dgm:pt>
    <dgm:pt modelId="{A0212F9B-502B-43FC-83FF-1E37958929E9}" type="parTrans" cxnId="{A409112E-47D2-414A-87B5-F67B33D9DECD}">
      <dgm:prSet/>
      <dgm:spPr/>
      <dgm:t>
        <a:bodyPr/>
        <a:lstStyle/>
        <a:p>
          <a:endParaRPr lang="es-CO"/>
        </a:p>
      </dgm:t>
    </dgm:pt>
    <dgm:pt modelId="{B7CB4E92-1690-4077-A37D-F91A6B217B78}" type="sibTrans" cxnId="{A409112E-47D2-414A-87B5-F67B33D9DECD}">
      <dgm:prSet/>
      <dgm:spPr/>
      <dgm:t>
        <a:bodyPr/>
        <a:lstStyle/>
        <a:p>
          <a:endParaRPr lang="es-CO"/>
        </a:p>
      </dgm:t>
    </dgm:pt>
    <dgm:pt modelId="{B82621FC-CDA2-4D3A-B01C-135877827981}" type="pres">
      <dgm:prSet presAssocID="{A7450C43-4BBB-4CBD-98D7-B92BADEA4D00}" presName="Name0" presStyleCnt="0">
        <dgm:presLayoutVars>
          <dgm:dir/>
          <dgm:resizeHandles val="exact"/>
        </dgm:presLayoutVars>
      </dgm:prSet>
      <dgm:spPr/>
    </dgm:pt>
    <dgm:pt modelId="{0982AE0A-8177-465C-BB3E-D7595D5FA96C}" type="pres">
      <dgm:prSet presAssocID="{E4653D85-42E4-4E17-A172-7E7FBE2D347C}" presName="composite" presStyleCnt="0"/>
      <dgm:spPr/>
    </dgm:pt>
    <dgm:pt modelId="{1AA60B56-D3F1-474B-A225-2163C3DC40DA}" type="pres">
      <dgm:prSet presAssocID="{E4653D85-42E4-4E17-A172-7E7FBE2D347C}" presName="rect1" presStyleLbl="trAlignAcc1" presStyleIdx="0" presStyleCnt="2" custScaleX="132549" custLinFactNeighborX="8046" custLinFactNeighborY="-1644">
        <dgm:presLayoutVars>
          <dgm:bulletEnabled val="1"/>
        </dgm:presLayoutVars>
      </dgm:prSet>
      <dgm:spPr/>
    </dgm:pt>
    <dgm:pt modelId="{6E8A9E0A-832A-43D1-A10C-571DD6B94E2E}" type="pres">
      <dgm:prSet presAssocID="{E4653D85-42E4-4E17-A172-7E7FBE2D347C}" presName="rect2" presStyleLbl="fgImgPlace1" presStyleIdx="0" presStyleCnt="2" custLinFactNeighborX="-50331" custLinFactNeighborY="8388"/>
      <dgm:spPr>
        <a:solidFill>
          <a:schemeClr val="accent1"/>
        </a:solidFill>
      </dgm:spPr>
    </dgm:pt>
    <dgm:pt modelId="{56C4DD10-E76D-4F53-9E44-4488C8CC3B12}" type="pres">
      <dgm:prSet presAssocID="{456148C1-973B-4F1D-9172-C8A5C4F3D596}" presName="sibTrans" presStyleCnt="0"/>
      <dgm:spPr/>
    </dgm:pt>
    <dgm:pt modelId="{3C8F9086-81CE-4BE9-B5DF-2FC7A2893A2D}" type="pres">
      <dgm:prSet presAssocID="{E696778B-CDD6-45B7-BD35-955601DC980E}" presName="composite" presStyleCnt="0"/>
      <dgm:spPr/>
    </dgm:pt>
    <dgm:pt modelId="{78817171-4582-4EB0-9862-76762242936D}" type="pres">
      <dgm:prSet presAssocID="{E696778B-CDD6-45B7-BD35-955601DC980E}" presName="rect1" presStyleLbl="trAlignAcc1" presStyleIdx="1" presStyleCnt="2" custScaleX="136192" custScaleY="115753" custLinFactNeighborX="6968" custLinFactNeighborY="-8941">
        <dgm:presLayoutVars>
          <dgm:bulletEnabled val="1"/>
        </dgm:presLayoutVars>
      </dgm:prSet>
      <dgm:spPr/>
    </dgm:pt>
    <dgm:pt modelId="{DDF0AF09-53FF-4AEB-807C-AE827D8C8EC3}" type="pres">
      <dgm:prSet presAssocID="{E696778B-CDD6-45B7-BD35-955601DC980E}" presName="rect2" presStyleLbl="fgImgPlace1" presStyleIdx="1" presStyleCnt="2" custScaleX="90867" custScaleY="110624" custLinFactNeighborX="-51070" custLinFactNeighborY="909"/>
      <dgm:spPr>
        <a:solidFill>
          <a:schemeClr val="tx2">
            <a:lumMod val="40000"/>
            <a:lumOff val="60000"/>
          </a:schemeClr>
        </a:solidFill>
      </dgm:spPr>
    </dgm:pt>
  </dgm:ptLst>
  <dgm:cxnLst>
    <dgm:cxn modelId="{A409112E-47D2-414A-87B5-F67B33D9DECD}" srcId="{A7450C43-4BBB-4CBD-98D7-B92BADEA4D00}" destId="{E696778B-CDD6-45B7-BD35-955601DC980E}" srcOrd="1" destOrd="0" parTransId="{A0212F9B-502B-43FC-83FF-1E37958929E9}" sibTransId="{B7CB4E92-1690-4077-A37D-F91A6B217B78}"/>
    <dgm:cxn modelId="{443E5D3B-B28F-4FEA-9133-458AB41CB833}" type="presOf" srcId="{E696778B-CDD6-45B7-BD35-955601DC980E}" destId="{78817171-4582-4EB0-9862-76762242936D}" srcOrd="0" destOrd="0" presId="urn:microsoft.com/office/officeart/2008/layout/PictureStrips"/>
    <dgm:cxn modelId="{A6DC2B52-EA74-438A-A701-5489CAF315AB}" type="presOf" srcId="{A7450C43-4BBB-4CBD-98D7-B92BADEA4D00}" destId="{B82621FC-CDA2-4D3A-B01C-135877827981}" srcOrd="0" destOrd="0" presId="urn:microsoft.com/office/officeart/2008/layout/PictureStrips"/>
    <dgm:cxn modelId="{29844881-3B3E-4107-9394-9419BDD41330}" srcId="{A7450C43-4BBB-4CBD-98D7-B92BADEA4D00}" destId="{E4653D85-42E4-4E17-A172-7E7FBE2D347C}" srcOrd="0" destOrd="0" parTransId="{D48284C3-A755-409B-897F-78D3BAB3E3B0}" sibTransId="{456148C1-973B-4F1D-9172-C8A5C4F3D596}"/>
    <dgm:cxn modelId="{DB8231DF-3346-4F6E-A990-95456C5B6DD4}" type="presOf" srcId="{E4653D85-42E4-4E17-A172-7E7FBE2D347C}" destId="{1AA60B56-D3F1-474B-A225-2163C3DC40DA}" srcOrd="0" destOrd="0" presId="urn:microsoft.com/office/officeart/2008/layout/PictureStrips"/>
    <dgm:cxn modelId="{A7D4A320-62CC-40DB-9484-A0FE6C1DB104}" type="presParOf" srcId="{B82621FC-CDA2-4D3A-B01C-135877827981}" destId="{0982AE0A-8177-465C-BB3E-D7595D5FA96C}" srcOrd="0" destOrd="0" presId="urn:microsoft.com/office/officeart/2008/layout/PictureStrips"/>
    <dgm:cxn modelId="{BA47E674-BAE3-4D77-BAE8-445F9D51FE0A}" type="presParOf" srcId="{0982AE0A-8177-465C-BB3E-D7595D5FA96C}" destId="{1AA60B56-D3F1-474B-A225-2163C3DC40DA}" srcOrd="0" destOrd="0" presId="urn:microsoft.com/office/officeart/2008/layout/PictureStrips"/>
    <dgm:cxn modelId="{09E0C8C6-EF3C-4EA8-BDB6-4E812E537908}" type="presParOf" srcId="{0982AE0A-8177-465C-BB3E-D7595D5FA96C}" destId="{6E8A9E0A-832A-43D1-A10C-571DD6B94E2E}" srcOrd="1" destOrd="0" presId="urn:microsoft.com/office/officeart/2008/layout/PictureStrips"/>
    <dgm:cxn modelId="{36BFA16B-D379-4317-AC12-40B3E456E740}" type="presParOf" srcId="{B82621FC-CDA2-4D3A-B01C-135877827981}" destId="{56C4DD10-E76D-4F53-9E44-4488C8CC3B12}" srcOrd="1" destOrd="0" presId="urn:microsoft.com/office/officeart/2008/layout/PictureStrips"/>
    <dgm:cxn modelId="{0A9249EA-262A-44FE-BA29-EF058B446597}" type="presParOf" srcId="{B82621FC-CDA2-4D3A-B01C-135877827981}" destId="{3C8F9086-81CE-4BE9-B5DF-2FC7A2893A2D}" srcOrd="2" destOrd="0" presId="urn:microsoft.com/office/officeart/2008/layout/PictureStrips"/>
    <dgm:cxn modelId="{C2D484A5-BDE5-48C0-A477-8B117114F4EB}" type="presParOf" srcId="{3C8F9086-81CE-4BE9-B5DF-2FC7A2893A2D}" destId="{78817171-4582-4EB0-9862-76762242936D}" srcOrd="0" destOrd="0" presId="urn:microsoft.com/office/officeart/2008/layout/PictureStrips"/>
    <dgm:cxn modelId="{8FFF167C-3EB1-4771-8B0B-3CD34C0FFD88}" type="presParOf" srcId="{3C8F9086-81CE-4BE9-B5DF-2FC7A2893A2D}" destId="{DDF0AF09-53FF-4AEB-807C-AE827D8C8EC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7FDCA8-6982-48D4-99BB-A31A8C96616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166584-E609-48AA-ABD0-49D249C2E699}">
      <dgm:prSet phldrT="[Texto]"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ea typeface="Calibri" panose="020F0502020204030204" pitchFamily="34" charset="0"/>
            </a:rPr>
            <a:t>The high prevalence of </a:t>
          </a:r>
          <a:r>
            <a:rPr lang="en-US" sz="2400" b="1" dirty="0">
              <a:solidFill>
                <a:schemeClr val="bg1"/>
              </a:solidFill>
              <a:ea typeface="Calibri" panose="020F0502020204030204" pitchFamily="34" charset="0"/>
            </a:rPr>
            <a:t>comorbid mental disorders </a:t>
          </a:r>
          <a:r>
            <a:rPr lang="en-US" sz="2400" dirty="0">
              <a:solidFill>
                <a:schemeClr val="bg1"/>
              </a:solidFill>
              <a:ea typeface="Calibri" panose="020F0502020204030204" pitchFamily="34" charset="0"/>
            </a:rPr>
            <a:t>among college students </a:t>
          </a:r>
          <a:r>
            <a:rPr lang="en-US" sz="2800" dirty="0">
              <a:solidFill>
                <a:schemeClr val="bg1"/>
              </a:solidFill>
              <a:ea typeface="Calibri" panose="020F0502020204030204" pitchFamily="34" charset="0"/>
            </a:rPr>
            <a:t>creates  a challenge for treatment. </a:t>
          </a:r>
          <a:endParaRPr lang="es-ES" sz="2800" dirty="0">
            <a:solidFill>
              <a:schemeClr val="bg1"/>
            </a:solidFill>
            <a:ea typeface="Calibri" panose="020F0502020204030204" pitchFamily="34" charset="0"/>
          </a:endParaRPr>
        </a:p>
      </dgm:t>
    </dgm:pt>
    <dgm:pt modelId="{52C631F5-7FF6-4511-8C6F-7DB036BBEDE1}" type="parTrans" cxnId="{89A464F7-D5FF-45B1-BB2F-7F2DA7A6558F}">
      <dgm:prSet/>
      <dgm:spPr/>
      <dgm:t>
        <a:bodyPr/>
        <a:lstStyle/>
        <a:p>
          <a:endParaRPr lang="es-ES"/>
        </a:p>
      </dgm:t>
    </dgm:pt>
    <dgm:pt modelId="{25A5A89E-5EC6-4EFD-81E0-44235D2B3232}" type="sibTrans" cxnId="{89A464F7-D5FF-45B1-BB2F-7F2DA7A6558F}">
      <dgm:prSet/>
      <dgm:spPr/>
      <dgm:t>
        <a:bodyPr/>
        <a:lstStyle/>
        <a:p>
          <a:endParaRPr lang="es-ES"/>
        </a:p>
      </dgm:t>
    </dgm:pt>
    <dgm:pt modelId="{E466B313-29BA-463D-A5F3-D165F22C47C3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Only 24.6% </a:t>
          </a:r>
          <a:r>
            <a:rPr lang="en-US" sz="2400" dirty="0">
              <a:solidFill>
                <a:schemeClr val="tx1"/>
              </a:solidFill>
            </a:rPr>
            <a:t>of students reported that they would definitely seek treatment if they had a future emotional problem.</a:t>
          </a:r>
          <a:endParaRPr lang="es-ES" sz="2400" dirty="0">
            <a:solidFill>
              <a:schemeClr val="tx1"/>
            </a:solidFill>
          </a:endParaRPr>
        </a:p>
      </dgm:t>
    </dgm:pt>
    <dgm:pt modelId="{DFE7E557-C938-44F7-BD31-DBE96E20C061}" type="parTrans" cxnId="{38A39D6A-9E75-4FD1-98D6-1576D7BC53E6}">
      <dgm:prSet/>
      <dgm:spPr/>
      <dgm:t>
        <a:bodyPr/>
        <a:lstStyle/>
        <a:p>
          <a:endParaRPr lang="es-ES"/>
        </a:p>
      </dgm:t>
    </dgm:pt>
    <dgm:pt modelId="{F7C85C5F-E4F7-47FE-AFAA-BA34E55F81E6}" type="sibTrans" cxnId="{38A39D6A-9E75-4FD1-98D6-1576D7BC53E6}">
      <dgm:prSet/>
      <dgm:spPr/>
      <dgm:t>
        <a:bodyPr/>
        <a:lstStyle/>
        <a:p>
          <a:endParaRPr lang="es-ES"/>
        </a:p>
      </dgm:t>
    </dgm:pt>
    <dgm:pt modelId="{C0E9A62E-E962-4A4B-B20E-E4AB033D2A77}">
      <dgm:prSet phldrT="[Texto]"/>
      <dgm:spPr>
        <a:solidFill>
          <a:srgbClr val="FF6699"/>
        </a:solidFill>
      </dgm:spPr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  <a:ea typeface="Calibri" panose="020F0502020204030204" pitchFamily="34" charset="0"/>
            </a:rPr>
            <a:t>Innovative e‐therapies are available that might be useful in diminishing role impairment among university college students.</a:t>
          </a:r>
          <a:endParaRPr lang="es-ES" dirty="0">
            <a:solidFill>
              <a:schemeClr val="bg1">
                <a:lumMod val="95000"/>
              </a:schemeClr>
            </a:solidFill>
          </a:endParaRPr>
        </a:p>
      </dgm:t>
    </dgm:pt>
    <dgm:pt modelId="{45B2B587-3295-4207-987C-86C7C0BBC948}" type="parTrans" cxnId="{DC0D3B26-AD98-46CD-9D94-146D51218ED0}">
      <dgm:prSet/>
      <dgm:spPr/>
      <dgm:t>
        <a:bodyPr/>
        <a:lstStyle/>
        <a:p>
          <a:endParaRPr lang="es-ES"/>
        </a:p>
      </dgm:t>
    </dgm:pt>
    <dgm:pt modelId="{ED5978E5-A591-43CC-8467-DF1CD1EB407F}" type="sibTrans" cxnId="{DC0D3B26-AD98-46CD-9D94-146D51218ED0}">
      <dgm:prSet/>
      <dgm:spPr/>
      <dgm:t>
        <a:bodyPr/>
        <a:lstStyle/>
        <a:p>
          <a:endParaRPr lang="es-ES"/>
        </a:p>
      </dgm:t>
    </dgm:pt>
    <dgm:pt modelId="{33BF14B5-F1B4-4159-B820-0181941B315D}" type="pres">
      <dgm:prSet presAssocID="{4D7FDCA8-6982-48D4-99BB-A31A8C966167}" presName="Name0" presStyleCnt="0">
        <dgm:presLayoutVars>
          <dgm:dir/>
          <dgm:resizeHandles val="exact"/>
        </dgm:presLayoutVars>
      </dgm:prSet>
      <dgm:spPr/>
    </dgm:pt>
    <dgm:pt modelId="{B081D3EB-35B2-454F-B9BF-316FE00FB56A}" type="pres">
      <dgm:prSet presAssocID="{A2166584-E609-48AA-ABD0-49D249C2E699}" presName="node" presStyleLbl="node1" presStyleIdx="0" presStyleCnt="3" custScaleX="96619" custLinFactNeighborX="-1322" custLinFactNeighborY="0">
        <dgm:presLayoutVars>
          <dgm:bulletEnabled val="1"/>
        </dgm:presLayoutVars>
      </dgm:prSet>
      <dgm:spPr/>
    </dgm:pt>
    <dgm:pt modelId="{035B99C6-C8EC-4EF7-8C7B-AD6C2D110478}" type="pres">
      <dgm:prSet presAssocID="{25A5A89E-5EC6-4EFD-81E0-44235D2B3232}" presName="sibTrans" presStyleCnt="0"/>
      <dgm:spPr/>
    </dgm:pt>
    <dgm:pt modelId="{DBD6FEF4-25EE-4156-95CD-073115A01D75}" type="pres">
      <dgm:prSet presAssocID="{E466B313-29BA-463D-A5F3-D165F22C47C3}" presName="node" presStyleLbl="node1" presStyleIdx="1" presStyleCnt="3" custScaleX="111801">
        <dgm:presLayoutVars>
          <dgm:bulletEnabled val="1"/>
        </dgm:presLayoutVars>
      </dgm:prSet>
      <dgm:spPr/>
    </dgm:pt>
    <dgm:pt modelId="{723F5CA3-EE43-42C1-AA01-44D6E2A67155}" type="pres">
      <dgm:prSet presAssocID="{F7C85C5F-E4F7-47FE-AFAA-BA34E55F81E6}" presName="sibTrans" presStyleCnt="0"/>
      <dgm:spPr/>
    </dgm:pt>
    <dgm:pt modelId="{F733DABF-0160-4D12-B545-B01BD1E4C0FF}" type="pres">
      <dgm:prSet presAssocID="{C0E9A62E-E962-4A4B-B20E-E4AB033D2A77}" presName="node" presStyleLbl="node1" presStyleIdx="2" presStyleCnt="3" custScaleX="117559" custLinFactNeighborX="0">
        <dgm:presLayoutVars>
          <dgm:bulletEnabled val="1"/>
        </dgm:presLayoutVars>
      </dgm:prSet>
      <dgm:spPr/>
    </dgm:pt>
  </dgm:ptLst>
  <dgm:cxnLst>
    <dgm:cxn modelId="{398C7B08-A90B-4051-9B17-73B361EFD8D4}" type="presOf" srcId="{E466B313-29BA-463D-A5F3-D165F22C47C3}" destId="{DBD6FEF4-25EE-4156-95CD-073115A01D75}" srcOrd="0" destOrd="0" presId="urn:microsoft.com/office/officeart/2005/8/layout/hList6"/>
    <dgm:cxn modelId="{CB0F810A-3519-4009-8A1D-05F2905E5E09}" type="presOf" srcId="{A2166584-E609-48AA-ABD0-49D249C2E699}" destId="{B081D3EB-35B2-454F-B9BF-316FE00FB56A}" srcOrd="0" destOrd="0" presId="urn:microsoft.com/office/officeart/2005/8/layout/hList6"/>
    <dgm:cxn modelId="{DC0D3B26-AD98-46CD-9D94-146D51218ED0}" srcId="{4D7FDCA8-6982-48D4-99BB-A31A8C966167}" destId="{C0E9A62E-E962-4A4B-B20E-E4AB033D2A77}" srcOrd="2" destOrd="0" parTransId="{45B2B587-3295-4207-987C-86C7C0BBC948}" sibTransId="{ED5978E5-A591-43CC-8467-DF1CD1EB407F}"/>
    <dgm:cxn modelId="{38A39D6A-9E75-4FD1-98D6-1576D7BC53E6}" srcId="{4D7FDCA8-6982-48D4-99BB-A31A8C966167}" destId="{E466B313-29BA-463D-A5F3-D165F22C47C3}" srcOrd="1" destOrd="0" parTransId="{DFE7E557-C938-44F7-BD31-DBE96E20C061}" sibTransId="{F7C85C5F-E4F7-47FE-AFAA-BA34E55F81E6}"/>
    <dgm:cxn modelId="{F930C551-97C6-46E4-9733-82A8829860BC}" type="presOf" srcId="{4D7FDCA8-6982-48D4-99BB-A31A8C966167}" destId="{33BF14B5-F1B4-4159-B820-0181941B315D}" srcOrd="0" destOrd="0" presId="urn:microsoft.com/office/officeart/2005/8/layout/hList6"/>
    <dgm:cxn modelId="{9640CFA8-E297-4604-98A4-7135F3D54104}" type="presOf" srcId="{C0E9A62E-E962-4A4B-B20E-E4AB033D2A77}" destId="{F733DABF-0160-4D12-B545-B01BD1E4C0FF}" srcOrd="0" destOrd="0" presId="urn:microsoft.com/office/officeart/2005/8/layout/hList6"/>
    <dgm:cxn modelId="{89A464F7-D5FF-45B1-BB2F-7F2DA7A6558F}" srcId="{4D7FDCA8-6982-48D4-99BB-A31A8C966167}" destId="{A2166584-E609-48AA-ABD0-49D249C2E699}" srcOrd="0" destOrd="0" parTransId="{52C631F5-7FF6-4511-8C6F-7DB036BBEDE1}" sibTransId="{25A5A89E-5EC6-4EFD-81E0-44235D2B3232}"/>
    <dgm:cxn modelId="{AF58DD6A-882C-4E67-BE81-14BFCE7C12AF}" type="presParOf" srcId="{33BF14B5-F1B4-4159-B820-0181941B315D}" destId="{B081D3EB-35B2-454F-B9BF-316FE00FB56A}" srcOrd="0" destOrd="0" presId="urn:microsoft.com/office/officeart/2005/8/layout/hList6"/>
    <dgm:cxn modelId="{A9A38823-48D0-4978-B1B8-0D8C098CE2B2}" type="presParOf" srcId="{33BF14B5-F1B4-4159-B820-0181941B315D}" destId="{035B99C6-C8EC-4EF7-8C7B-AD6C2D110478}" srcOrd="1" destOrd="0" presId="urn:microsoft.com/office/officeart/2005/8/layout/hList6"/>
    <dgm:cxn modelId="{E6951F8D-2D32-480C-B146-22C3DD14AF0C}" type="presParOf" srcId="{33BF14B5-F1B4-4159-B820-0181941B315D}" destId="{DBD6FEF4-25EE-4156-95CD-073115A01D75}" srcOrd="2" destOrd="0" presId="urn:microsoft.com/office/officeart/2005/8/layout/hList6"/>
    <dgm:cxn modelId="{B40296CD-4C69-4108-B5E1-E38A133A29A4}" type="presParOf" srcId="{33BF14B5-F1B4-4159-B820-0181941B315D}" destId="{723F5CA3-EE43-42C1-AA01-44D6E2A67155}" srcOrd="3" destOrd="0" presId="urn:microsoft.com/office/officeart/2005/8/layout/hList6"/>
    <dgm:cxn modelId="{4C084965-9092-4388-9993-C86F06DD9BD0}" type="presParOf" srcId="{33BF14B5-F1B4-4159-B820-0181941B315D}" destId="{F733DABF-0160-4D12-B545-B01BD1E4C0F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D0D51B-D3AA-44B1-B2BE-DE216A8BB32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74D8FC7-6585-43DC-BEE5-C04131C58F70}">
      <dgm:prSet phldrT="[Texto]"/>
      <dgm:spPr/>
      <dgm:t>
        <a:bodyPr/>
        <a:lstStyle/>
        <a:p>
          <a:r>
            <a:rPr lang="es-CO" dirty="0"/>
            <a:t>1</a:t>
          </a:r>
        </a:p>
      </dgm:t>
    </dgm:pt>
    <dgm:pt modelId="{19B2B276-8578-43BA-87F9-757931C4B6F4}" type="parTrans" cxnId="{916923E3-57C3-4275-926C-9E6A9D479978}">
      <dgm:prSet/>
      <dgm:spPr/>
      <dgm:t>
        <a:bodyPr/>
        <a:lstStyle/>
        <a:p>
          <a:endParaRPr lang="es-CO"/>
        </a:p>
      </dgm:t>
    </dgm:pt>
    <dgm:pt modelId="{117DA053-B0CE-40A8-8A67-E737C374364A}" type="sibTrans" cxnId="{916923E3-57C3-4275-926C-9E6A9D479978}">
      <dgm:prSet/>
      <dgm:spPr/>
      <dgm:t>
        <a:bodyPr/>
        <a:lstStyle/>
        <a:p>
          <a:endParaRPr lang="es-CO"/>
        </a:p>
      </dgm:t>
    </dgm:pt>
    <dgm:pt modelId="{1B85CE99-31E5-4FC1-AE61-B4113AB454D1}">
      <dgm:prSet phldrT="[Texto]" custT="1"/>
      <dgm:spPr/>
      <dgm:t>
        <a:bodyPr/>
        <a:lstStyle/>
        <a:p>
          <a:pPr algn="just"/>
          <a:r>
            <a:rPr lang="en-US" sz="2000" dirty="0"/>
            <a:t>It is a challenge for universities to determine, </a:t>
          </a:r>
          <a:r>
            <a:rPr lang="en-US" sz="2000" b="1" dirty="0">
              <a:solidFill>
                <a:srgbClr val="FF6699"/>
              </a:solidFill>
            </a:rPr>
            <a:t>how to identify college students </a:t>
          </a:r>
          <a:r>
            <a:rPr lang="en-US" sz="2000" dirty="0"/>
            <a:t>for outreach and treatment of existing mental disorders or for preventive interventions when at high risk of mental disorders and, once identified. </a:t>
          </a:r>
          <a:endParaRPr lang="es-CO" sz="2000" dirty="0"/>
        </a:p>
      </dgm:t>
    </dgm:pt>
    <dgm:pt modelId="{BFC75539-659E-46EC-9754-92759FFF822F}" type="parTrans" cxnId="{F5D6E90B-D190-473B-A769-747D58112C8A}">
      <dgm:prSet/>
      <dgm:spPr/>
      <dgm:t>
        <a:bodyPr/>
        <a:lstStyle/>
        <a:p>
          <a:endParaRPr lang="es-CO"/>
        </a:p>
      </dgm:t>
    </dgm:pt>
    <dgm:pt modelId="{DBFE95EA-7EB2-4B46-82FA-0A6B5E2C020C}" type="sibTrans" cxnId="{F5D6E90B-D190-473B-A769-747D58112C8A}">
      <dgm:prSet/>
      <dgm:spPr/>
      <dgm:t>
        <a:bodyPr/>
        <a:lstStyle/>
        <a:p>
          <a:endParaRPr lang="es-CO"/>
        </a:p>
      </dgm:t>
    </dgm:pt>
    <dgm:pt modelId="{0E6C8357-8D8C-4DE0-A298-B9C6E2759512}">
      <dgm:prSet phldrT="[Texto]"/>
      <dgm:spPr/>
      <dgm:t>
        <a:bodyPr/>
        <a:lstStyle/>
        <a:p>
          <a:r>
            <a:rPr lang="es-CO" dirty="0"/>
            <a:t>2</a:t>
          </a:r>
        </a:p>
      </dgm:t>
    </dgm:pt>
    <dgm:pt modelId="{F5247AB3-2289-4191-B7EC-92F2D3A1D209}" type="parTrans" cxnId="{E098BA69-8367-48D4-A13C-04628ED0582F}">
      <dgm:prSet/>
      <dgm:spPr/>
      <dgm:t>
        <a:bodyPr/>
        <a:lstStyle/>
        <a:p>
          <a:endParaRPr lang="es-CO"/>
        </a:p>
      </dgm:t>
    </dgm:pt>
    <dgm:pt modelId="{629BDAE1-5C16-48EB-B993-B17926120B8D}" type="sibTrans" cxnId="{E098BA69-8367-48D4-A13C-04628ED0582F}">
      <dgm:prSet/>
      <dgm:spPr/>
      <dgm:t>
        <a:bodyPr/>
        <a:lstStyle/>
        <a:p>
          <a:endParaRPr lang="es-CO"/>
        </a:p>
      </dgm:t>
    </dgm:pt>
    <dgm:pt modelId="{ACE1A55E-4266-490B-ABAB-685BABB7CB8A}">
      <dgm:prSet phldrT="[Texto]" custT="1"/>
      <dgm:spPr/>
      <dgm:t>
        <a:bodyPr/>
        <a:lstStyle/>
        <a:p>
          <a:pPr algn="just"/>
          <a:r>
            <a:rPr lang="en-US" sz="2000" dirty="0"/>
            <a:t>And how to offer services</a:t>
          </a:r>
          <a:r>
            <a:rPr lang="en-US" sz="2000" b="0" dirty="0"/>
            <a:t> to </a:t>
          </a:r>
          <a:r>
            <a:rPr lang="en-US" sz="2000" b="1" dirty="0">
              <a:solidFill>
                <a:srgbClr val="4F81BD"/>
              </a:solidFill>
            </a:rPr>
            <a:t>the very large proportion of students </a:t>
          </a:r>
          <a:r>
            <a:rPr lang="en-US" sz="2000" dirty="0"/>
            <a:t>likely to profit from either treatment or preventive interventions</a:t>
          </a:r>
          <a:r>
            <a:rPr lang="en-US" sz="1800" dirty="0"/>
            <a:t>. </a:t>
          </a:r>
          <a:endParaRPr lang="es-CO" sz="1800" dirty="0"/>
        </a:p>
      </dgm:t>
    </dgm:pt>
    <dgm:pt modelId="{5E3767B9-6089-4DFE-8234-B9ED705BC565}" type="parTrans" cxnId="{AE29EDED-E4AA-46D1-B7E9-D85A9FA329DE}">
      <dgm:prSet/>
      <dgm:spPr/>
      <dgm:t>
        <a:bodyPr/>
        <a:lstStyle/>
        <a:p>
          <a:endParaRPr lang="es-CO"/>
        </a:p>
      </dgm:t>
    </dgm:pt>
    <dgm:pt modelId="{95684000-3A32-41FA-A47C-D9B535750F6C}" type="sibTrans" cxnId="{AE29EDED-E4AA-46D1-B7E9-D85A9FA329DE}">
      <dgm:prSet/>
      <dgm:spPr/>
      <dgm:t>
        <a:bodyPr/>
        <a:lstStyle/>
        <a:p>
          <a:endParaRPr lang="es-CO"/>
        </a:p>
      </dgm:t>
    </dgm:pt>
    <dgm:pt modelId="{694FC142-3C14-4CBA-977D-704E5D4083D5}">
      <dgm:prSet phldrT="[Texto]"/>
      <dgm:spPr/>
      <dgm:t>
        <a:bodyPr/>
        <a:lstStyle/>
        <a:p>
          <a:r>
            <a:rPr lang="es-CO" dirty="0"/>
            <a:t>3</a:t>
          </a:r>
        </a:p>
      </dgm:t>
    </dgm:pt>
    <dgm:pt modelId="{E49C1B4C-907D-425C-9427-CF38FC1C33FE}" type="parTrans" cxnId="{7481A84B-35E9-4BAF-A0BF-93743FBEA9E9}">
      <dgm:prSet/>
      <dgm:spPr/>
      <dgm:t>
        <a:bodyPr/>
        <a:lstStyle/>
        <a:p>
          <a:endParaRPr lang="es-CO"/>
        </a:p>
      </dgm:t>
    </dgm:pt>
    <dgm:pt modelId="{EF278D90-72C4-44C7-9EED-686758E789E9}" type="sibTrans" cxnId="{7481A84B-35E9-4BAF-A0BF-93743FBEA9E9}">
      <dgm:prSet/>
      <dgm:spPr/>
      <dgm:t>
        <a:bodyPr/>
        <a:lstStyle/>
        <a:p>
          <a:endParaRPr lang="es-CO"/>
        </a:p>
      </dgm:t>
    </dgm:pt>
    <dgm:pt modelId="{5908276B-714F-4BBF-BACD-60AF09816D6C}">
      <dgm:prSet phldrT="[Texto]" custT="1"/>
      <dgm:spPr/>
      <dgm:t>
        <a:bodyPr/>
        <a:lstStyle/>
        <a:p>
          <a:pPr algn="just"/>
          <a:r>
            <a:rPr lang="en-US" sz="2000" dirty="0"/>
            <a:t>Internet- College Mental Health </a:t>
          </a:r>
          <a:r>
            <a:rPr lang="en-US" sz="2000" b="1" dirty="0">
              <a:solidFill>
                <a:srgbClr val="00B050"/>
              </a:solidFill>
            </a:rPr>
            <a:t>based cognitive behavior therapy </a:t>
          </a:r>
          <a:r>
            <a:rPr lang="en-US" sz="2000" dirty="0"/>
            <a:t>(CBT), which has been shown to have effects equivalent to those of face-to-face CBT</a:t>
          </a:r>
          <a:endParaRPr lang="es-CO" sz="2000" dirty="0"/>
        </a:p>
      </dgm:t>
    </dgm:pt>
    <dgm:pt modelId="{8F8555B6-46D2-4772-9EDB-02C7E6065AFA}" type="parTrans" cxnId="{791DFB0B-1D3A-463D-8834-6D3CAE19D26D}">
      <dgm:prSet/>
      <dgm:spPr/>
      <dgm:t>
        <a:bodyPr/>
        <a:lstStyle/>
        <a:p>
          <a:endParaRPr lang="es-CO"/>
        </a:p>
      </dgm:t>
    </dgm:pt>
    <dgm:pt modelId="{C523F89E-EC28-4D9A-A6C6-6C98FBB34225}" type="sibTrans" cxnId="{791DFB0B-1D3A-463D-8834-6D3CAE19D26D}">
      <dgm:prSet/>
      <dgm:spPr/>
      <dgm:t>
        <a:bodyPr/>
        <a:lstStyle/>
        <a:p>
          <a:endParaRPr lang="es-CO"/>
        </a:p>
      </dgm:t>
    </dgm:pt>
    <dgm:pt modelId="{56857A96-CABD-45B5-B491-53CFAAB20452}" type="pres">
      <dgm:prSet presAssocID="{52D0D51B-D3AA-44B1-B2BE-DE216A8BB32C}" presName="rootnode" presStyleCnt="0">
        <dgm:presLayoutVars>
          <dgm:chMax/>
          <dgm:chPref/>
          <dgm:dir/>
          <dgm:animLvl val="lvl"/>
        </dgm:presLayoutVars>
      </dgm:prSet>
      <dgm:spPr/>
    </dgm:pt>
    <dgm:pt modelId="{A90645BF-894A-473F-AF05-BA8AA37876D1}" type="pres">
      <dgm:prSet presAssocID="{274D8FC7-6585-43DC-BEE5-C04131C58F70}" presName="composite" presStyleCnt="0"/>
      <dgm:spPr/>
    </dgm:pt>
    <dgm:pt modelId="{73BB4320-7F30-4A5B-86BB-DC6966132F3C}" type="pres">
      <dgm:prSet presAssocID="{274D8FC7-6585-43DC-BEE5-C04131C58F70}" presName="bentUpArrow1" presStyleLbl="alignImgPlace1" presStyleIdx="0" presStyleCnt="2" custScaleY="138282" custLinFactNeighborX="-61459" custLinFactNeighborY="-75265"/>
      <dgm:spPr/>
    </dgm:pt>
    <dgm:pt modelId="{79A04151-04BC-4C85-BBA2-4B9C644CC707}" type="pres">
      <dgm:prSet presAssocID="{274D8FC7-6585-43DC-BEE5-C04131C58F70}" presName="ParentText" presStyleLbl="node1" presStyleIdx="0" presStyleCnt="3" custLinFactNeighborX="-62936" custLinFactNeighborY="-77104">
        <dgm:presLayoutVars>
          <dgm:chMax val="1"/>
          <dgm:chPref val="1"/>
          <dgm:bulletEnabled val="1"/>
        </dgm:presLayoutVars>
      </dgm:prSet>
      <dgm:spPr/>
    </dgm:pt>
    <dgm:pt modelId="{73E7DBEC-D053-48E0-8C45-656E1233F293}" type="pres">
      <dgm:prSet presAssocID="{274D8FC7-6585-43DC-BEE5-C04131C58F70}" presName="ChildText" presStyleLbl="revTx" presStyleIdx="0" presStyleCnt="3" custScaleX="756977" custScaleY="230918" custLinFactX="100000" custLinFactNeighborX="120866" custLinFactNeighborY="-96953">
        <dgm:presLayoutVars>
          <dgm:chMax val="0"/>
          <dgm:chPref val="0"/>
          <dgm:bulletEnabled val="1"/>
        </dgm:presLayoutVars>
      </dgm:prSet>
      <dgm:spPr/>
    </dgm:pt>
    <dgm:pt modelId="{9FFB1BB5-8A6F-475B-AA63-FDDA41861494}" type="pres">
      <dgm:prSet presAssocID="{117DA053-B0CE-40A8-8A67-E737C374364A}" presName="sibTrans" presStyleCnt="0"/>
      <dgm:spPr/>
    </dgm:pt>
    <dgm:pt modelId="{06024D9A-9B5D-4006-A080-793612A92360}" type="pres">
      <dgm:prSet presAssocID="{0E6C8357-8D8C-4DE0-A298-B9C6E2759512}" presName="composite" presStyleCnt="0"/>
      <dgm:spPr/>
    </dgm:pt>
    <dgm:pt modelId="{6D2F99BB-7E6F-4336-8220-C0B0D693E840}" type="pres">
      <dgm:prSet presAssocID="{0E6C8357-8D8C-4DE0-A298-B9C6E2759512}" presName="bentUpArrow1" presStyleLbl="alignImgPlace1" presStyleIdx="1" presStyleCnt="2" custScaleY="138005" custLinFactX="-52980" custLinFactNeighborX="-100000" custLinFactNeighborY="-27937"/>
      <dgm:spPr/>
    </dgm:pt>
    <dgm:pt modelId="{0C11308A-90C3-452E-A79D-CBB4698C7CD9}" type="pres">
      <dgm:prSet presAssocID="{0E6C8357-8D8C-4DE0-A298-B9C6E2759512}" presName="ParentText" presStyleLbl="node1" presStyleIdx="1" presStyleCnt="3" custLinFactX="-62335" custLinFactNeighborX="-100000" custLinFactNeighborY="-46565">
        <dgm:presLayoutVars>
          <dgm:chMax val="1"/>
          <dgm:chPref val="1"/>
          <dgm:bulletEnabled val="1"/>
        </dgm:presLayoutVars>
      </dgm:prSet>
      <dgm:spPr/>
    </dgm:pt>
    <dgm:pt modelId="{6631DE4A-CCF5-4ED0-8DE5-6E284C5093E7}" type="pres">
      <dgm:prSet presAssocID="{0E6C8357-8D8C-4DE0-A298-B9C6E2759512}" presName="ChildText" presStyleLbl="revTx" presStyleIdx="1" presStyleCnt="3" custScaleX="625632" custScaleY="190593" custLinFactX="8731" custLinFactNeighborX="100000" custLinFactNeighborY="-31029">
        <dgm:presLayoutVars>
          <dgm:chMax val="0"/>
          <dgm:chPref val="0"/>
          <dgm:bulletEnabled val="1"/>
        </dgm:presLayoutVars>
      </dgm:prSet>
      <dgm:spPr/>
    </dgm:pt>
    <dgm:pt modelId="{AA94E57D-F14E-4F60-A058-F9EF85A314B6}" type="pres">
      <dgm:prSet presAssocID="{629BDAE1-5C16-48EB-B993-B17926120B8D}" presName="sibTrans" presStyleCnt="0"/>
      <dgm:spPr/>
    </dgm:pt>
    <dgm:pt modelId="{22A5C194-6603-40C8-A4E2-D6AD31755A2A}" type="pres">
      <dgm:prSet presAssocID="{694FC142-3C14-4CBA-977D-704E5D4083D5}" presName="composite" presStyleCnt="0"/>
      <dgm:spPr/>
    </dgm:pt>
    <dgm:pt modelId="{FCF981B8-68BB-4ACB-A8A3-DCD66B7BE3F9}" type="pres">
      <dgm:prSet presAssocID="{694FC142-3C14-4CBA-977D-704E5D4083D5}" presName="ParentText" presStyleLbl="node1" presStyleIdx="2" presStyleCnt="3" custLinFactX="-100000" custLinFactNeighborX="-144754" custLinFactNeighborY="-63210">
        <dgm:presLayoutVars>
          <dgm:chMax val="1"/>
          <dgm:chPref val="1"/>
          <dgm:bulletEnabled val="1"/>
        </dgm:presLayoutVars>
      </dgm:prSet>
      <dgm:spPr/>
    </dgm:pt>
    <dgm:pt modelId="{2899A4C4-2D05-4AFA-AF5D-FFA99B78D9A3}" type="pres">
      <dgm:prSet presAssocID="{694FC142-3C14-4CBA-977D-704E5D4083D5}" presName="FinalChildText" presStyleLbl="revTx" presStyleIdx="2" presStyleCnt="3" custScaleX="534515" custScaleY="268606" custLinFactNeighborX="-84252" custLinFactNeighborY="30906">
        <dgm:presLayoutVars>
          <dgm:chMax val="0"/>
          <dgm:chPref val="0"/>
          <dgm:bulletEnabled val="1"/>
        </dgm:presLayoutVars>
      </dgm:prSet>
      <dgm:spPr/>
    </dgm:pt>
  </dgm:ptLst>
  <dgm:cxnLst>
    <dgm:cxn modelId="{F5D6E90B-D190-473B-A769-747D58112C8A}" srcId="{274D8FC7-6585-43DC-BEE5-C04131C58F70}" destId="{1B85CE99-31E5-4FC1-AE61-B4113AB454D1}" srcOrd="0" destOrd="0" parTransId="{BFC75539-659E-46EC-9754-92759FFF822F}" sibTransId="{DBFE95EA-7EB2-4B46-82FA-0A6B5E2C020C}"/>
    <dgm:cxn modelId="{791DFB0B-1D3A-463D-8834-6D3CAE19D26D}" srcId="{694FC142-3C14-4CBA-977D-704E5D4083D5}" destId="{5908276B-714F-4BBF-BACD-60AF09816D6C}" srcOrd="0" destOrd="0" parTransId="{8F8555B6-46D2-4772-9EDB-02C7E6065AFA}" sibTransId="{C523F89E-EC28-4D9A-A6C6-6C98FBB34225}"/>
    <dgm:cxn modelId="{171F431D-B832-4D1A-B1F2-7F6EB9AEF319}" type="presOf" srcId="{ACE1A55E-4266-490B-ABAB-685BABB7CB8A}" destId="{6631DE4A-CCF5-4ED0-8DE5-6E284C5093E7}" srcOrd="0" destOrd="0" presId="urn:microsoft.com/office/officeart/2005/8/layout/StepDownProcess"/>
    <dgm:cxn modelId="{1E929A21-3C7A-49AF-B2F1-47D33751FAE2}" type="presOf" srcId="{52D0D51B-D3AA-44B1-B2BE-DE216A8BB32C}" destId="{56857A96-CABD-45B5-B491-53CFAAB20452}" srcOrd="0" destOrd="0" presId="urn:microsoft.com/office/officeart/2005/8/layout/StepDownProcess"/>
    <dgm:cxn modelId="{63FF0436-E76C-41DA-8BA2-243F7991158F}" type="presOf" srcId="{1B85CE99-31E5-4FC1-AE61-B4113AB454D1}" destId="{73E7DBEC-D053-48E0-8C45-656E1233F293}" srcOrd="0" destOrd="0" presId="urn:microsoft.com/office/officeart/2005/8/layout/StepDownProcess"/>
    <dgm:cxn modelId="{A10C013E-5982-4E77-AF68-3C73F9ECE0C6}" type="presOf" srcId="{274D8FC7-6585-43DC-BEE5-C04131C58F70}" destId="{79A04151-04BC-4C85-BBA2-4B9C644CC707}" srcOrd="0" destOrd="0" presId="urn:microsoft.com/office/officeart/2005/8/layout/StepDownProcess"/>
    <dgm:cxn modelId="{E41CD164-6185-4BE3-9CEA-6ED2ED318FE0}" type="presOf" srcId="{694FC142-3C14-4CBA-977D-704E5D4083D5}" destId="{FCF981B8-68BB-4ACB-A8A3-DCD66B7BE3F9}" srcOrd="0" destOrd="0" presId="urn:microsoft.com/office/officeart/2005/8/layout/StepDownProcess"/>
    <dgm:cxn modelId="{E098BA69-8367-48D4-A13C-04628ED0582F}" srcId="{52D0D51B-D3AA-44B1-B2BE-DE216A8BB32C}" destId="{0E6C8357-8D8C-4DE0-A298-B9C6E2759512}" srcOrd="1" destOrd="0" parTransId="{F5247AB3-2289-4191-B7EC-92F2D3A1D209}" sibTransId="{629BDAE1-5C16-48EB-B993-B17926120B8D}"/>
    <dgm:cxn modelId="{7481A84B-35E9-4BAF-A0BF-93743FBEA9E9}" srcId="{52D0D51B-D3AA-44B1-B2BE-DE216A8BB32C}" destId="{694FC142-3C14-4CBA-977D-704E5D4083D5}" srcOrd="2" destOrd="0" parTransId="{E49C1B4C-907D-425C-9427-CF38FC1C33FE}" sibTransId="{EF278D90-72C4-44C7-9EED-686758E789E9}"/>
    <dgm:cxn modelId="{5C4C126D-7F36-458C-BC5E-84E1E25EF2A3}" type="presOf" srcId="{0E6C8357-8D8C-4DE0-A298-B9C6E2759512}" destId="{0C11308A-90C3-452E-A79D-CBB4698C7CD9}" srcOrd="0" destOrd="0" presId="urn:microsoft.com/office/officeart/2005/8/layout/StepDownProcess"/>
    <dgm:cxn modelId="{7BB30551-AD33-4A79-90A2-74CB217E3EF2}" type="presOf" srcId="{5908276B-714F-4BBF-BACD-60AF09816D6C}" destId="{2899A4C4-2D05-4AFA-AF5D-FFA99B78D9A3}" srcOrd="0" destOrd="0" presId="urn:microsoft.com/office/officeart/2005/8/layout/StepDownProcess"/>
    <dgm:cxn modelId="{916923E3-57C3-4275-926C-9E6A9D479978}" srcId="{52D0D51B-D3AA-44B1-B2BE-DE216A8BB32C}" destId="{274D8FC7-6585-43DC-BEE5-C04131C58F70}" srcOrd="0" destOrd="0" parTransId="{19B2B276-8578-43BA-87F9-757931C4B6F4}" sibTransId="{117DA053-B0CE-40A8-8A67-E737C374364A}"/>
    <dgm:cxn modelId="{AE29EDED-E4AA-46D1-B7E9-D85A9FA329DE}" srcId="{0E6C8357-8D8C-4DE0-A298-B9C6E2759512}" destId="{ACE1A55E-4266-490B-ABAB-685BABB7CB8A}" srcOrd="0" destOrd="0" parTransId="{5E3767B9-6089-4DFE-8234-B9ED705BC565}" sibTransId="{95684000-3A32-41FA-A47C-D9B535750F6C}"/>
    <dgm:cxn modelId="{84B99A3A-0DDF-4690-BB4C-B035BB9C067A}" type="presParOf" srcId="{56857A96-CABD-45B5-B491-53CFAAB20452}" destId="{A90645BF-894A-473F-AF05-BA8AA37876D1}" srcOrd="0" destOrd="0" presId="urn:microsoft.com/office/officeart/2005/8/layout/StepDownProcess"/>
    <dgm:cxn modelId="{D4928007-E225-4F62-A54D-90C430F90516}" type="presParOf" srcId="{A90645BF-894A-473F-AF05-BA8AA37876D1}" destId="{73BB4320-7F30-4A5B-86BB-DC6966132F3C}" srcOrd="0" destOrd="0" presId="urn:microsoft.com/office/officeart/2005/8/layout/StepDownProcess"/>
    <dgm:cxn modelId="{E8115BBD-5DE9-42DB-BC36-A6CEC6C9041D}" type="presParOf" srcId="{A90645BF-894A-473F-AF05-BA8AA37876D1}" destId="{79A04151-04BC-4C85-BBA2-4B9C644CC707}" srcOrd="1" destOrd="0" presId="urn:microsoft.com/office/officeart/2005/8/layout/StepDownProcess"/>
    <dgm:cxn modelId="{76042534-BE88-4B3B-8C0C-083AA862EDFF}" type="presParOf" srcId="{A90645BF-894A-473F-AF05-BA8AA37876D1}" destId="{73E7DBEC-D053-48E0-8C45-656E1233F293}" srcOrd="2" destOrd="0" presId="urn:microsoft.com/office/officeart/2005/8/layout/StepDownProcess"/>
    <dgm:cxn modelId="{0C9469E7-7119-42C0-8D6C-E8A676F03629}" type="presParOf" srcId="{56857A96-CABD-45B5-B491-53CFAAB20452}" destId="{9FFB1BB5-8A6F-475B-AA63-FDDA41861494}" srcOrd="1" destOrd="0" presId="urn:microsoft.com/office/officeart/2005/8/layout/StepDownProcess"/>
    <dgm:cxn modelId="{2F7ACE5D-3F72-4E36-B939-7A6C73E4766E}" type="presParOf" srcId="{56857A96-CABD-45B5-B491-53CFAAB20452}" destId="{06024D9A-9B5D-4006-A080-793612A92360}" srcOrd="2" destOrd="0" presId="urn:microsoft.com/office/officeart/2005/8/layout/StepDownProcess"/>
    <dgm:cxn modelId="{402C372A-72EE-4957-B440-FF9F11F6C32A}" type="presParOf" srcId="{06024D9A-9B5D-4006-A080-793612A92360}" destId="{6D2F99BB-7E6F-4336-8220-C0B0D693E840}" srcOrd="0" destOrd="0" presId="urn:microsoft.com/office/officeart/2005/8/layout/StepDownProcess"/>
    <dgm:cxn modelId="{72FBA6E5-0DC4-4982-9DA4-DDE859F4B3FA}" type="presParOf" srcId="{06024D9A-9B5D-4006-A080-793612A92360}" destId="{0C11308A-90C3-452E-A79D-CBB4698C7CD9}" srcOrd="1" destOrd="0" presId="urn:microsoft.com/office/officeart/2005/8/layout/StepDownProcess"/>
    <dgm:cxn modelId="{9BE2A8CE-C62A-4120-B792-CA6224846B61}" type="presParOf" srcId="{06024D9A-9B5D-4006-A080-793612A92360}" destId="{6631DE4A-CCF5-4ED0-8DE5-6E284C5093E7}" srcOrd="2" destOrd="0" presId="urn:microsoft.com/office/officeart/2005/8/layout/StepDownProcess"/>
    <dgm:cxn modelId="{46901901-620B-4BA6-9E9F-4167073CCE5C}" type="presParOf" srcId="{56857A96-CABD-45B5-B491-53CFAAB20452}" destId="{AA94E57D-F14E-4F60-A058-F9EF85A314B6}" srcOrd="3" destOrd="0" presId="urn:microsoft.com/office/officeart/2005/8/layout/StepDownProcess"/>
    <dgm:cxn modelId="{7534495B-11BF-4166-9AE9-090383E5FB40}" type="presParOf" srcId="{56857A96-CABD-45B5-B491-53CFAAB20452}" destId="{22A5C194-6603-40C8-A4E2-D6AD31755A2A}" srcOrd="4" destOrd="0" presId="urn:microsoft.com/office/officeart/2005/8/layout/StepDownProcess"/>
    <dgm:cxn modelId="{2B02A5C4-F8C4-4DFA-9F69-E93A96B55224}" type="presParOf" srcId="{22A5C194-6603-40C8-A4E2-D6AD31755A2A}" destId="{FCF981B8-68BB-4ACB-A8A3-DCD66B7BE3F9}" srcOrd="0" destOrd="0" presId="urn:microsoft.com/office/officeart/2005/8/layout/StepDownProcess"/>
    <dgm:cxn modelId="{621F00D4-132A-4078-B1C7-6E1ACB853732}" type="presParOf" srcId="{22A5C194-6603-40C8-A4E2-D6AD31755A2A}" destId="{2899A4C4-2D05-4AFA-AF5D-FFA99B78D9A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60B56-D3F1-474B-A225-2163C3DC40DA}">
      <dsp:nvSpPr>
        <dsp:cNvPr id="0" name=""/>
        <dsp:cNvSpPr/>
      </dsp:nvSpPr>
      <dsp:spPr>
        <a:xfrm>
          <a:off x="1082989" y="245335"/>
          <a:ext cx="6642162" cy="15659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683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/>
              </a:solidFill>
            </a:rPr>
            <a:t>Impairments were most consistently associated with </a:t>
          </a:r>
          <a:r>
            <a:rPr lang="en-US" sz="2800" b="1" kern="1200" dirty="0">
              <a:solidFill>
                <a:srgbClr val="FF6699"/>
              </a:solidFill>
            </a:rPr>
            <a:t>major depression, </a:t>
          </a:r>
          <a:r>
            <a:rPr lang="en-US" sz="2800" b="1" kern="1200" dirty="0">
              <a:solidFill>
                <a:schemeClr val="accent1"/>
              </a:solidFill>
            </a:rPr>
            <a:t>panic disorder, </a:t>
          </a:r>
          <a:r>
            <a:rPr lang="en-US" sz="2800" kern="1200" dirty="0">
              <a:solidFill>
                <a:srgbClr val="00B050"/>
              </a:solidFill>
            </a:rPr>
            <a:t>and </a:t>
          </a:r>
          <a:r>
            <a:rPr lang="en-US" sz="2800" b="1" kern="1200" dirty="0">
              <a:solidFill>
                <a:srgbClr val="00B050"/>
              </a:solidFill>
            </a:rPr>
            <a:t>ADHD</a:t>
          </a:r>
          <a:r>
            <a:rPr lang="en-US" sz="2800" kern="1200" dirty="0">
              <a:solidFill>
                <a:srgbClr val="00B050"/>
              </a:solidFill>
            </a:rPr>
            <a:t> </a:t>
          </a:r>
          <a:r>
            <a:rPr lang="en-US" sz="2800" kern="1200" dirty="0">
              <a:solidFill>
                <a:srgbClr val="000000"/>
              </a:solidFill>
            </a:rPr>
            <a:t>after adjusting for class membership</a:t>
          </a:r>
          <a:r>
            <a:rPr lang="en-US" sz="1800" kern="1200" dirty="0">
              <a:solidFill>
                <a:srgbClr val="000000"/>
              </a:solidFill>
            </a:rPr>
            <a:t>. </a:t>
          </a:r>
          <a:endParaRPr lang="es-CO" sz="1800" kern="1200" dirty="0"/>
        </a:p>
      </dsp:txBody>
      <dsp:txXfrm>
        <a:off x="1082989" y="245335"/>
        <a:ext cx="6642162" cy="1565968"/>
      </dsp:txXfrm>
    </dsp:sp>
    <dsp:sp modelId="{6E8A9E0A-832A-43D1-A10C-571DD6B94E2E}">
      <dsp:nvSpPr>
        <dsp:cNvPr id="0" name=""/>
        <dsp:cNvSpPr/>
      </dsp:nvSpPr>
      <dsp:spPr>
        <a:xfrm>
          <a:off x="734814" y="182805"/>
          <a:ext cx="1096178" cy="164426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17171-4582-4EB0-9862-76762242936D}">
      <dsp:nvSpPr>
        <dsp:cNvPr id="0" name=""/>
        <dsp:cNvSpPr/>
      </dsp:nvSpPr>
      <dsp:spPr>
        <a:xfrm>
          <a:off x="937692" y="2066446"/>
          <a:ext cx="6824716" cy="18126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683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</a:rPr>
            <a:t>This association is consistent with evidence for the special importance of these disorders in previous surveys among students</a:t>
          </a:r>
          <a:r>
            <a:rPr lang="en-US" sz="2400" kern="1200">
              <a:solidFill>
                <a:srgbClr val="000000"/>
              </a:solidFill>
            </a:rPr>
            <a:t>. (</a:t>
          </a:r>
          <a:r>
            <a:rPr lang="en-US" sz="2000" kern="1200">
              <a:solidFill>
                <a:srgbClr val="000000"/>
              </a:solidFill>
            </a:rPr>
            <a:t>Vergeret al., 2010)</a:t>
          </a:r>
          <a:endParaRPr lang="es-CO" sz="2000" kern="1200" dirty="0"/>
        </a:p>
      </dsp:txBody>
      <dsp:txXfrm>
        <a:off x="937692" y="2066446"/>
        <a:ext cx="6824716" cy="1812655"/>
      </dsp:txXfrm>
    </dsp:sp>
    <dsp:sp modelId="{DDF0AF09-53FF-4AEB-807C-AE827D8C8EC3}">
      <dsp:nvSpPr>
        <dsp:cNvPr id="0" name=""/>
        <dsp:cNvSpPr/>
      </dsp:nvSpPr>
      <dsp:spPr>
        <a:xfrm>
          <a:off x="776771" y="2031211"/>
          <a:ext cx="996064" cy="181895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1D3EB-35B2-454F-B9BF-316FE00FB56A}">
      <dsp:nvSpPr>
        <dsp:cNvPr id="0" name=""/>
        <dsp:cNvSpPr/>
      </dsp:nvSpPr>
      <dsp:spPr>
        <a:xfrm rot="16200000">
          <a:off x="-1304844" y="1306812"/>
          <a:ext cx="5050972" cy="243734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ea typeface="Calibri" panose="020F0502020204030204" pitchFamily="34" charset="0"/>
            </a:rPr>
            <a:t>The high prevalence of </a:t>
          </a:r>
          <a:r>
            <a:rPr lang="en-US" sz="2400" b="1" kern="1200" dirty="0">
              <a:solidFill>
                <a:schemeClr val="bg1"/>
              </a:solidFill>
              <a:ea typeface="Calibri" panose="020F0502020204030204" pitchFamily="34" charset="0"/>
            </a:rPr>
            <a:t>comorbid mental disorders </a:t>
          </a:r>
          <a:r>
            <a:rPr lang="en-US" sz="2400" kern="1200" dirty="0">
              <a:solidFill>
                <a:schemeClr val="bg1"/>
              </a:solidFill>
              <a:ea typeface="Calibri" panose="020F0502020204030204" pitchFamily="34" charset="0"/>
            </a:rPr>
            <a:t>among college students </a:t>
          </a:r>
          <a:r>
            <a:rPr lang="en-US" sz="2800" kern="1200" dirty="0">
              <a:solidFill>
                <a:schemeClr val="bg1"/>
              </a:solidFill>
              <a:ea typeface="Calibri" panose="020F0502020204030204" pitchFamily="34" charset="0"/>
            </a:rPr>
            <a:t>creates  a challenge for treatment. </a:t>
          </a:r>
          <a:endParaRPr lang="es-ES" sz="2800" kern="1200" dirty="0">
            <a:solidFill>
              <a:schemeClr val="bg1"/>
            </a:solidFill>
            <a:ea typeface="Calibri" panose="020F0502020204030204" pitchFamily="34" charset="0"/>
          </a:endParaRPr>
        </a:p>
      </dsp:txBody>
      <dsp:txXfrm rot="5400000">
        <a:off x="1969" y="1010193"/>
        <a:ext cx="2437346" cy="3030584"/>
      </dsp:txXfrm>
    </dsp:sp>
    <dsp:sp modelId="{DBD6FEF4-25EE-4156-95CD-073115A01D75}">
      <dsp:nvSpPr>
        <dsp:cNvPr id="0" name=""/>
        <dsp:cNvSpPr/>
      </dsp:nvSpPr>
      <dsp:spPr>
        <a:xfrm rot="16200000">
          <a:off x="1515694" y="1115319"/>
          <a:ext cx="5050972" cy="2820333"/>
        </a:xfrm>
        <a:prstGeom prst="flowChartManualOperati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Only 24.6% </a:t>
          </a:r>
          <a:r>
            <a:rPr lang="en-US" sz="2400" kern="1200" dirty="0">
              <a:solidFill>
                <a:schemeClr val="tx1"/>
              </a:solidFill>
            </a:rPr>
            <a:t>of students reported that they would definitely seek treatment if they had a future emotional problem.</a:t>
          </a:r>
          <a:endParaRPr lang="es-ES" sz="2400" kern="1200" dirty="0">
            <a:solidFill>
              <a:schemeClr val="tx1"/>
            </a:solidFill>
          </a:endParaRPr>
        </a:p>
      </dsp:txBody>
      <dsp:txXfrm rot="5400000">
        <a:off x="2631013" y="1010194"/>
        <a:ext cx="2820333" cy="3030584"/>
      </dsp:txXfrm>
    </dsp:sp>
    <dsp:sp modelId="{F733DABF-0160-4D12-B545-B01BD1E4C0FF}">
      <dsp:nvSpPr>
        <dsp:cNvPr id="0" name=""/>
        <dsp:cNvSpPr/>
      </dsp:nvSpPr>
      <dsp:spPr>
        <a:xfrm rot="16200000">
          <a:off x="4597852" y="1042692"/>
          <a:ext cx="5050972" cy="2965586"/>
        </a:xfrm>
        <a:prstGeom prst="flowChartManualOperation">
          <a:avLst/>
        </a:prstGeom>
        <a:solidFill>
          <a:srgbClr val="FF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276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1">
                  <a:lumMod val="95000"/>
                </a:schemeClr>
              </a:solidFill>
              <a:ea typeface="Calibri" panose="020F0502020204030204" pitchFamily="34" charset="0"/>
            </a:rPr>
            <a:t>Innovative e‐therapies are available that might be useful in diminishing role impairment among university college students.</a:t>
          </a:r>
          <a:endParaRPr lang="es-ES" sz="2700" kern="1200" dirty="0">
            <a:solidFill>
              <a:schemeClr val="bg1">
                <a:lumMod val="95000"/>
              </a:schemeClr>
            </a:solidFill>
          </a:endParaRPr>
        </a:p>
      </dsp:txBody>
      <dsp:txXfrm rot="5400000">
        <a:off x="5640545" y="1010193"/>
        <a:ext cx="2965586" cy="3030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B4320-7F30-4A5B-86BB-DC6966132F3C}">
      <dsp:nvSpPr>
        <dsp:cNvPr id="0" name=""/>
        <dsp:cNvSpPr/>
      </dsp:nvSpPr>
      <dsp:spPr>
        <a:xfrm rot="5400000">
          <a:off x="986478" y="1330457"/>
          <a:ext cx="792948" cy="6528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04151-04BC-4C85-BBA2-4B9C644CC707}">
      <dsp:nvSpPr>
        <dsp:cNvPr id="0" name=""/>
        <dsp:cNvSpPr/>
      </dsp:nvSpPr>
      <dsp:spPr>
        <a:xfrm>
          <a:off x="738004" y="605407"/>
          <a:ext cx="965315" cy="6756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1</a:t>
          </a:r>
        </a:p>
      </dsp:txBody>
      <dsp:txXfrm>
        <a:off x="770994" y="638397"/>
        <a:ext cx="899335" cy="609709"/>
      </dsp:txXfrm>
    </dsp:sp>
    <dsp:sp modelId="{73E7DBEC-D053-48E0-8C45-656E1233F293}">
      <dsp:nvSpPr>
        <dsp:cNvPr id="0" name=""/>
        <dsp:cNvSpPr/>
      </dsp:nvSpPr>
      <dsp:spPr>
        <a:xfrm>
          <a:off x="1555257" y="303865"/>
          <a:ext cx="5314573" cy="1261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It is a challenge for universities to determine, </a:t>
          </a:r>
          <a:r>
            <a:rPr lang="en-US" sz="2000" b="1" kern="1200" dirty="0">
              <a:solidFill>
                <a:srgbClr val="FF6699"/>
              </a:solidFill>
            </a:rPr>
            <a:t>how to identify college students </a:t>
          </a:r>
          <a:r>
            <a:rPr lang="en-US" sz="2000" kern="1200" dirty="0"/>
            <a:t>for outreach and treatment of existing mental disorders or for preventive interventions when at high risk of mental disorders and, once identified. </a:t>
          </a:r>
          <a:endParaRPr lang="es-CO" sz="2000" kern="1200" dirty="0"/>
        </a:p>
      </dsp:txBody>
      <dsp:txXfrm>
        <a:off x="1555257" y="303865"/>
        <a:ext cx="5314573" cy="1261094"/>
      </dsp:txXfrm>
    </dsp:sp>
    <dsp:sp modelId="{6D2F99BB-7E6F-4336-8220-C0B0D693E840}">
      <dsp:nvSpPr>
        <dsp:cNvPr id="0" name=""/>
        <dsp:cNvSpPr/>
      </dsp:nvSpPr>
      <dsp:spPr>
        <a:xfrm rot="5400000">
          <a:off x="2479720" y="2653563"/>
          <a:ext cx="791359" cy="6528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1308A-90C3-452E-A79D-CBB4698C7CD9}">
      <dsp:nvSpPr>
        <dsp:cNvPr id="0" name=""/>
        <dsp:cNvSpPr/>
      </dsp:nvSpPr>
      <dsp:spPr>
        <a:xfrm>
          <a:off x="1868413" y="1863470"/>
          <a:ext cx="965315" cy="6756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2</a:t>
          </a:r>
        </a:p>
      </dsp:txBody>
      <dsp:txXfrm>
        <a:off x="1901403" y="1896460"/>
        <a:ext cx="899335" cy="609709"/>
      </dsp:txXfrm>
    </dsp:sp>
    <dsp:sp modelId="{6631DE4A-CCF5-4ED0-8DE5-6E284C5093E7}">
      <dsp:nvSpPr>
        <dsp:cNvPr id="0" name=""/>
        <dsp:cNvSpPr/>
      </dsp:nvSpPr>
      <dsp:spPr>
        <a:xfrm>
          <a:off x="3318976" y="1825717"/>
          <a:ext cx="4392428" cy="1040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And how to offer services</a:t>
          </a:r>
          <a:r>
            <a:rPr lang="en-US" sz="2000" b="0" kern="1200" dirty="0"/>
            <a:t> to </a:t>
          </a:r>
          <a:r>
            <a:rPr lang="en-US" sz="2000" b="1" kern="1200" dirty="0">
              <a:solidFill>
                <a:srgbClr val="4F81BD"/>
              </a:solidFill>
            </a:rPr>
            <a:t>the very large proportion of students </a:t>
          </a:r>
          <a:r>
            <a:rPr lang="en-US" sz="2000" kern="1200" dirty="0"/>
            <a:t>likely to profit from either treatment or preventive interventions</a:t>
          </a:r>
          <a:r>
            <a:rPr lang="en-US" sz="1800" kern="1200" dirty="0"/>
            <a:t>. </a:t>
          </a:r>
          <a:endParaRPr lang="es-CO" sz="1800" kern="1200" dirty="0"/>
        </a:p>
      </dsp:txBody>
      <dsp:txXfrm>
        <a:off x="3318976" y="1825717"/>
        <a:ext cx="4392428" cy="1040870"/>
      </dsp:txXfrm>
    </dsp:sp>
    <dsp:sp modelId="{FCF981B8-68BB-4ACB-A8A3-DCD66B7BE3F9}">
      <dsp:nvSpPr>
        <dsp:cNvPr id="0" name=""/>
        <dsp:cNvSpPr/>
      </dsp:nvSpPr>
      <dsp:spPr>
        <a:xfrm>
          <a:off x="3303948" y="3014945"/>
          <a:ext cx="965315" cy="6756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3</a:t>
          </a:r>
        </a:p>
      </dsp:txBody>
      <dsp:txXfrm>
        <a:off x="3336938" y="3047935"/>
        <a:ext cx="899335" cy="609709"/>
      </dsp:txXfrm>
    </dsp:sp>
    <dsp:sp modelId="{2899A4C4-2D05-4AFA-AF5D-FFA99B78D9A3}">
      <dsp:nvSpPr>
        <dsp:cNvPr id="0" name=""/>
        <dsp:cNvSpPr/>
      </dsp:nvSpPr>
      <dsp:spPr>
        <a:xfrm>
          <a:off x="4515079" y="3214878"/>
          <a:ext cx="3752715" cy="1466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Internet- College Mental Health </a:t>
          </a:r>
          <a:r>
            <a:rPr lang="en-US" sz="2000" b="1" kern="1200" dirty="0">
              <a:solidFill>
                <a:srgbClr val="00B050"/>
              </a:solidFill>
            </a:rPr>
            <a:t>based cognitive behavior therapy </a:t>
          </a:r>
          <a:r>
            <a:rPr lang="en-US" sz="2000" kern="1200" dirty="0"/>
            <a:t>(CBT), which has been shown to have effects equivalent to those of face-to-face CBT</a:t>
          </a:r>
          <a:endParaRPr lang="es-CO" sz="2000" kern="1200" dirty="0"/>
        </a:p>
      </dsp:txBody>
      <dsp:txXfrm>
        <a:off x="4515079" y="3214878"/>
        <a:ext cx="3752715" cy="1466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5360A-8678-4E05-BCCD-61382226398F}" type="datetimeFigureOut">
              <a:rPr lang="es-ES" smtClean="0"/>
              <a:t>15/07/2019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B1A69-02BF-49D1-9633-674D8865FF4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768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B1A69-02BF-49D1-9633-674D8865FF44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281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3035-1F57-CC43-B52C-33774FB0B87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6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total of 14,371 questionnaires were completed, with sample sizes ranging from a low of 633 in Australia to a high of 4,580 in Belgium.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3035-1F57-CC43-B52C-33774FB0B87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9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B1A69-02BF-49D1-9633-674D8865FF44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60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82B8-DC58-784E-A1CC-FD178DE89B9B}" type="datetimeFigureOut">
              <a:rPr lang="es-ES" smtClean="0"/>
              <a:t>15/07/2019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A956-85FE-424D-8BDE-1BBD4F31EB6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799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82B8-DC58-784E-A1CC-FD178DE89B9B}" type="datetimeFigureOut">
              <a:rPr lang="es-ES" smtClean="0"/>
              <a:t>15/07/2019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A956-85FE-424D-8BDE-1BBD4F31EB6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588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82B8-DC58-784E-A1CC-FD178DE89B9B}" type="datetimeFigureOut">
              <a:rPr lang="es-ES" smtClean="0"/>
              <a:t>15/07/2019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A956-85FE-424D-8BDE-1BBD4F31EB6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896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82B8-DC58-784E-A1CC-FD178DE89B9B}" type="datetimeFigureOut">
              <a:rPr lang="es-ES" smtClean="0"/>
              <a:t>15/07/2019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A956-85FE-424D-8BDE-1BBD4F31EB6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527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82B8-DC58-784E-A1CC-FD178DE89B9B}" type="datetimeFigureOut">
              <a:rPr lang="es-ES" smtClean="0"/>
              <a:t>15/07/2019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A956-85FE-424D-8BDE-1BBD4F31EB6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75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82B8-DC58-784E-A1CC-FD178DE89B9B}" type="datetimeFigureOut">
              <a:rPr lang="es-ES" smtClean="0"/>
              <a:t>15/07/2019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A956-85FE-424D-8BDE-1BBD4F31EB6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735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82B8-DC58-784E-A1CC-FD178DE89B9B}" type="datetimeFigureOut">
              <a:rPr lang="es-ES" smtClean="0"/>
              <a:t>15/07/2019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A956-85FE-424D-8BDE-1BBD4F31EB6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757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82B8-DC58-784E-A1CC-FD178DE89B9B}" type="datetimeFigureOut">
              <a:rPr lang="es-ES" smtClean="0"/>
              <a:t>15/07/2019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A956-85FE-424D-8BDE-1BBD4F31EB6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730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82B8-DC58-784E-A1CC-FD178DE89B9B}" type="datetimeFigureOut">
              <a:rPr lang="es-ES" smtClean="0"/>
              <a:t>15/07/2019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A956-85FE-424D-8BDE-1BBD4F31EB6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386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82B8-DC58-784E-A1CC-FD178DE89B9B}" type="datetimeFigureOut">
              <a:rPr lang="es-ES" smtClean="0"/>
              <a:t>15/07/2019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A956-85FE-424D-8BDE-1BBD4F31EB6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63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82B8-DC58-784E-A1CC-FD178DE89B9B}" type="datetimeFigureOut">
              <a:rPr lang="es-ES" smtClean="0"/>
              <a:t>15/07/2019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A956-85FE-424D-8BDE-1BBD4F31EB6A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070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-1" y="5617029"/>
            <a:ext cx="9144001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81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198" y="12169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682B8-DC58-784E-A1CC-FD178DE89B9B}" type="datetimeFigureOut">
              <a:rPr lang="es-ES" smtClean="0"/>
              <a:t>15/07/2019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DA956-85FE-424D-8BDE-1BBD4F31EB6A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-1" y="-177502"/>
            <a:ext cx="9144001" cy="424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"/>
          <p:cNvSpPr/>
          <p:nvPr userDrawn="1"/>
        </p:nvSpPr>
        <p:spPr>
          <a:xfrm>
            <a:off x="3315595" y="99509"/>
            <a:ext cx="2512807" cy="336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Rectángulo"/>
          <p:cNvSpPr/>
          <p:nvPr userDrawn="1"/>
        </p:nvSpPr>
        <p:spPr>
          <a:xfrm>
            <a:off x="77993" y="6356350"/>
            <a:ext cx="2512807" cy="336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444341" y="6017149"/>
            <a:ext cx="2275113" cy="99324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4429" y="5995305"/>
            <a:ext cx="5991225" cy="1047750"/>
          </a:xfrm>
          <a:prstGeom prst="rect">
            <a:avLst/>
          </a:prstGeom>
        </p:spPr>
      </p:pic>
      <p:cxnSp>
        <p:nvCxnSpPr>
          <p:cNvPr id="20" name="Conector recto 19"/>
          <p:cNvCxnSpPr/>
          <p:nvPr userDrawn="1"/>
        </p:nvCxnSpPr>
        <p:spPr>
          <a:xfrm>
            <a:off x="6328688" y="6006191"/>
            <a:ext cx="2815317" cy="21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 userDrawn="1"/>
        </p:nvCxnSpPr>
        <p:spPr>
          <a:xfrm>
            <a:off x="6481088" y="6071503"/>
            <a:ext cx="2815317" cy="21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65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cp.med.harvard.edu/wmh/college_student_survey.ph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16138" y="1994305"/>
            <a:ext cx="7858181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/>
            <a:r>
              <a:rPr lang="en-US" sz="4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World Mental Health International College Student Project (WMH-ICS) </a:t>
            </a:r>
          </a:p>
          <a:p>
            <a:pPr algn="ctr"/>
            <a:endParaRPr lang="en-US" sz="40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1" r="65891" b="8336"/>
          <a:stretch/>
        </p:blipFill>
        <p:spPr>
          <a:xfrm>
            <a:off x="561680" y="227691"/>
            <a:ext cx="3043082" cy="9035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675870" y="525308"/>
            <a:ext cx="2331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ICUDDR</a:t>
            </a:r>
            <a:endParaRPr lang="es-CO" sz="36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6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1" r="65891" b="8336"/>
          <a:stretch/>
        </p:blipFill>
        <p:spPr>
          <a:xfrm>
            <a:off x="673251" y="315473"/>
            <a:ext cx="2109083" cy="73826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01311" y="987624"/>
            <a:ext cx="2353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tabLst>
                <a:tab pos="2025254" algn="ctr"/>
                <a:tab pos="4050506" algn="r"/>
              </a:tabLst>
            </a:pPr>
            <a:r>
              <a:rPr lang="es-ES" sz="900" b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Indicadores de Salud Mental Estudiantes </a:t>
            </a:r>
            <a:endParaRPr lang="es-ES" sz="1400" dirty="0"/>
          </a:p>
        </p:txBody>
      </p:sp>
      <p:sp>
        <p:nvSpPr>
          <p:cNvPr id="4" name="Rectángulo 3"/>
          <p:cNvSpPr/>
          <p:nvPr/>
        </p:nvSpPr>
        <p:spPr>
          <a:xfrm>
            <a:off x="401311" y="2181429"/>
            <a:ext cx="7809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1430"/>
                <a:solidFill>
                  <a:srgbClr val="3366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World Mental Health International College Student Project (WMH-ICS)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18235" y="4600317"/>
            <a:ext cx="6775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hlinkClick r:id="rId3"/>
              </a:rPr>
              <a:t>https://www.hcp.med.harvard.edu/wmh/college_student_survey.php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6982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74168080"/>
              </p:ext>
            </p:extLst>
          </p:nvPr>
        </p:nvGraphicFramePr>
        <p:xfrm>
          <a:off x="172994" y="592145"/>
          <a:ext cx="8863914" cy="534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echa doblada hacia arriba 2"/>
          <p:cNvSpPr/>
          <p:nvPr/>
        </p:nvSpPr>
        <p:spPr>
          <a:xfrm rot="5400000">
            <a:off x="3713643" y="4411260"/>
            <a:ext cx="872006" cy="748941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7595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1" r="65891" b="8336"/>
          <a:stretch/>
        </p:blipFill>
        <p:spPr>
          <a:xfrm>
            <a:off x="283593" y="408265"/>
            <a:ext cx="3043082" cy="90352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7242" y="1500481"/>
            <a:ext cx="814310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 err="1">
                <a:ln w="11430"/>
                <a:solidFill>
                  <a:srgbClr val="3366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Methods</a:t>
            </a:r>
            <a:endParaRPr lang="es-CO" sz="4400" b="1" dirty="0">
              <a:ln w="11430"/>
              <a:solidFill>
                <a:srgbClr val="3366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s-CO" sz="3200" b="1" dirty="0">
              <a:latin typeface="+mj-lt"/>
            </a:endParaRPr>
          </a:p>
          <a:p>
            <a:r>
              <a:rPr lang="en-US" sz="2800" dirty="0">
                <a:latin typeface="+mj-lt"/>
              </a:rPr>
              <a:t>The World Health Organization World Mental Health International College Student (WMH‐ICS) initiative is aimed at </a:t>
            </a:r>
            <a:r>
              <a:rPr lang="en-US" sz="2800" dirty="0">
                <a:solidFill>
                  <a:srgbClr val="00B050"/>
                </a:solidFill>
                <a:latin typeface="+mj-lt"/>
              </a:rPr>
              <a:t>developing</a:t>
            </a:r>
            <a:r>
              <a:rPr lang="en-US" sz="2800" dirty="0">
                <a:latin typeface="+mj-lt"/>
              </a:rPr>
              <a:t> and </a:t>
            </a:r>
            <a:r>
              <a:rPr lang="en-US" sz="2800" dirty="0">
                <a:solidFill>
                  <a:srgbClr val="FF6699"/>
                </a:solidFill>
                <a:latin typeface="+mj-lt"/>
              </a:rPr>
              <a:t>implementing </a:t>
            </a:r>
            <a:r>
              <a:rPr lang="en-US" sz="2800" dirty="0">
                <a:latin typeface="+mj-lt"/>
              </a:rPr>
              <a:t>a system for improving prevention and early interventions for mental health problems among </a:t>
            </a:r>
            <a:r>
              <a:rPr lang="es-CO" sz="2800" dirty="0" err="1">
                <a:latin typeface="+mj-lt"/>
              </a:rPr>
              <a:t>college</a:t>
            </a:r>
            <a:r>
              <a:rPr lang="es-CO" sz="2800" dirty="0">
                <a:latin typeface="+mj-lt"/>
              </a:rPr>
              <a:t> </a:t>
            </a:r>
            <a:r>
              <a:rPr lang="es-CO" sz="2800" dirty="0" err="1">
                <a:latin typeface="+mj-lt"/>
              </a:rPr>
              <a:t>student</a:t>
            </a:r>
            <a:r>
              <a:rPr lang="es-CO" sz="2800" dirty="0">
                <a:latin typeface="+mj-lt"/>
              </a:rPr>
              <a:t>. </a:t>
            </a:r>
            <a:r>
              <a:rPr lang="es-CO" sz="2800" dirty="0" err="1">
                <a:latin typeface="+mj-lt"/>
              </a:rPr>
              <a:t>college</a:t>
            </a:r>
            <a:r>
              <a:rPr lang="es-CO" sz="2800" dirty="0">
                <a:latin typeface="+mj-lt"/>
              </a:rPr>
              <a:t> </a:t>
            </a:r>
            <a:r>
              <a:rPr lang="es-CO" sz="2800" dirty="0" err="1">
                <a:latin typeface="+mj-lt"/>
              </a:rPr>
              <a:t>studen</a:t>
            </a:r>
            <a:endParaRPr lang="es-CO" sz="2800" dirty="0">
              <a:latin typeface="+mj-lt"/>
            </a:endParaRPr>
          </a:p>
          <a:p>
            <a:endParaRPr lang="es-CO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2470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0527" y="0"/>
            <a:ext cx="8011746" cy="53245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333333"/>
              </a:solidFill>
            </a:endParaRPr>
          </a:p>
          <a:p>
            <a:pPr algn="just"/>
            <a:r>
              <a:rPr lang="en-US" sz="2800" dirty="0">
                <a:solidFill>
                  <a:srgbClr val="333333"/>
                </a:solidFill>
              </a:rPr>
              <a:t>The WMH-ICS is designed to: generate accurate </a:t>
            </a:r>
            <a:r>
              <a:rPr lang="en-US" sz="2800" dirty="0" err="1">
                <a:solidFill>
                  <a:srgbClr val="333333"/>
                </a:solidFill>
              </a:rPr>
              <a:t>epi-demiological</a:t>
            </a:r>
            <a:r>
              <a:rPr lang="en-US" sz="2800" dirty="0">
                <a:solidFill>
                  <a:srgbClr val="333333"/>
                </a:solidFill>
              </a:rPr>
              <a:t> data on unmet for treatment of mental, substance, and behavioral disorders among college students worldwide</a:t>
            </a:r>
            <a:r>
              <a:rPr lang="en-US" sz="3200" dirty="0">
                <a:solidFill>
                  <a:srgbClr val="333333"/>
                </a:solidFill>
              </a:rPr>
              <a:t>.</a:t>
            </a:r>
          </a:p>
          <a:p>
            <a:pPr algn="just"/>
            <a:endParaRPr lang="en-US" sz="2800" dirty="0">
              <a:solidFill>
                <a:srgbClr val="FF6699"/>
              </a:solidFill>
            </a:endParaRPr>
          </a:p>
          <a:p>
            <a:pPr algn="just"/>
            <a:r>
              <a:rPr lang="en-US" sz="2800" dirty="0"/>
              <a:t>Implement and evaluate </a:t>
            </a:r>
            <a:r>
              <a:rPr lang="en-US" sz="2800" dirty="0">
                <a:solidFill>
                  <a:srgbClr val="FF6699"/>
                </a:solidFill>
              </a:rPr>
              <a:t>web-based interventions for and treatment of these </a:t>
            </a:r>
            <a:r>
              <a:rPr lang="en-US" sz="2800" dirty="0" err="1">
                <a:solidFill>
                  <a:srgbClr val="FF6699"/>
                </a:solidFill>
              </a:rPr>
              <a:t>disord</a:t>
            </a:r>
            <a:r>
              <a:rPr lang="en-US" sz="2800" dirty="0">
                <a:solidFill>
                  <a:srgbClr val="FF6699"/>
                </a:solidFill>
              </a:rPr>
              <a:t> both the prevention.</a:t>
            </a:r>
          </a:p>
          <a:p>
            <a:pPr algn="just"/>
            <a:endParaRPr lang="en-US" sz="2800" dirty="0">
              <a:solidFill>
                <a:srgbClr val="FF6699"/>
              </a:solidFill>
            </a:endParaRPr>
          </a:p>
          <a:p>
            <a:pPr algn="just"/>
            <a:r>
              <a:rPr lang="en-US" sz="2800" dirty="0"/>
              <a:t>And disseminate the evidence-based interventions, to improve targeting of interventions,  using precision medicine procedures.</a:t>
            </a:r>
          </a:p>
        </p:txBody>
      </p:sp>
    </p:spTree>
    <p:extLst>
      <p:ext uri="{BB962C8B-B14F-4D97-AF65-F5344CB8AC3E}">
        <p14:creationId xmlns:p14="http://schemas.microsoft.com/office/powerpoint/2010/main" val="378100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17516" y="2157772"/>
            <a:ext cx="5574090" cy="14465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400" b="1" dirty="0">
                <a:ln w="11430"/>
                <a:solidFill>
                  <a:srgbClr val="3366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initiative consists </a:t>
            </a:r>
          </a:p>
          <a:p>
            <a:r>
              <a:rPr lang="en-US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three core elements</a:t>
            </a:r>
            <a:r>
              <a:rPr lang="en-US" sz="1400" dirty="0"/>
              <a:t>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1" r="65891" b="8336"/>
          <a:stretch/>
        </p:blipFill>
        <p:spPr>
          <a:xfrm>
            <a:off x="283593" y="408265"/>
            <a:ext cx="3043082" cy="9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72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67738" y="983102"/>
            <a:ext cx="8254925" cy="4785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US" sz="1100" dirty="0">
              <a:solidFill>
                <a:srgbClr val="00B050"/>
              </a:solidFill>
            </a:endParaRPr>
          </a:p>
          <a:p>
            <a:r>
              <a:rPr lang="en-US" sz="3200" b="1" dirty="0">
                <a:solidFill>
                  <a:schemeClr val="accent1"/>
                </a:solidFill>
              </a:rPr>
              <a:t>Is a e-survey to assess:</a:t>
            </a:r>
          </a:p>
          <a:p>
            <a:endParaRPr lang="en-US" dirty="0"/>
          </a:p>
          <a:p>
            <a:pPr marL="457200" indent="-457200">
              <a:buClr>
                <a:srgbClr val="FF6699"/>
              </a:buClr>
              <a:buSzPct val="180000"/>
              <a:buFont typeface="Wingdings" panose="05000000000000000000" pitchFamily="2" charset="2"/>
              <a:buChar char="§"/>
            </a:pPr>
            <a:r>
              <a:rPr lang="en-US" sz="2800" dirty="0"/>
              <a:t>The magnitude and nature of emotional problems.</a:t>
            </a:r>
          </a:p>
          <a:p>
            <a:pPr>
              <a:buSzPct val="180000"/>
            </a:pPr>
            <a:endParaRPr lang="en-US" sz="1600" dirty="0"/>
          </a:p>
          <a:p>
            <a:pPr marL="457200" indent="-457200">
              <a:buClr>
                <a:srgbClr val="00B050"/>
              </a:buClr>
              <a:buSzPct val="180000"/>
              <a:buFont typeface="Wingdings" panose="05000000000000000000" pitchFamily="2" charset="2"/>
              <a:buChar char="§"/>
            </a:pPr>
            <a:r>
              <a:rPr lang="en-US" sz="2800" dirty="0"/>
              <a:t>The effects of these problems on students' functioning</a:t>
            </a:r>
          </a:p>
          <a:p>
            <a:pPr>
              <a:buClr>
                <a:srgbClr val="00B050"/>
              </a:buClr>
              <a:buSzPct val="180000"/>
            </a:pPr>
            <a:r>
              <a:rPr lang="en-US" sz="2800" dirty="0"/>
              <a:t> </a:t>
            </a:r>
            <a:endParaRPr lang="en-US" dirty="0"/>
          </a:p>
          <a:p>
            <a:pPr marL="514350" indent="-514350">
              <a:buClr>
                <a:schemeClr val="accent1"/>
              </a:buClr>
              <a:buSzPct val="180000"/>
              <a:buFont typeface="Wingdings" panose="05000000000000000000" pitchFamily="2" charset="2"/>
              <a:buChar char="§"/>
            </a:pPr>
            <a:r>
              <a:rPr lang="en-US" sz="2800" dirty="0"/>
              <a:t>And barriers to seeking treatment.</a:t>
            </a:r>
          </a:p>
          <a:p>
            <a:endParaRPr lang="en-US" sz="1600" dirty="0"/>
          </a:p>
          <a:p>
            <a:endParaRPr lang="en-US" sz="2400" dirty="0"/>
          </a:p>
          <a:p>
            <a:r>
              <a:rPr lang="en-US" sz="2400" dirty="0"/>
              <a:t>All first‐year students in participating colleges are invited to participate.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39586" y="134653"/>
            <a:ext cx="3555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The first element </a:t>
            </a:r>
          </a:p>
        </p:txBody>
      </p:sp>
    </p:spTree>
    <p:extLst>
      <p:ext uri="{BB962C8B-B14F-4D97-AF65-F5344CB8AC3E}">
        <p14:creationId xmlns:p14="http://schemas.microsoft.com/office/powerpoint/2010/main" val="297885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4843" y="1587539"/>
            <a:ext cx="7731799" cy="34470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Clr>
                <a:srgbClr val="00B050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800" dirty="0"/>
              <a:t>Is an infrastructure to test  internet‐ based interventions aimed at the prevention and early intervention in mental health problems.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 algn="just">
              <a:buClr>
                <a:srgbClr val="FF6699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800" dirty="0"/>
              <a:t>Participating colleges can develop and test internet‐based interventions in randomized trials. </a:t>
            </a:r>
          </a:p>
          <a:p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749271" y="337394"/>
            <a:ext cx="4151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6699"/>
                </a:solidFill>
              </a:rPr>
              <a:t>The second element </a:t>
            </a:r>
            <a:endParaRPr lang="es-ES" sz="3600" b="1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75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4214" y="1383652"/>
            <a:ext cx="7372864" cy="4031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1859C"/>
                </a:solidFill>
              </a:rPr>
              <a:t>Test internet‐based interventions in randomized trials.</a:t>
            </a:r>
            <a:r>
              <a:rPr lang="en-US" sz="2800" dirty="0"/>
              <a:t> </a:t>
            </a:r>
          </a:p>
          <a:p>
            <a:endParaRPr lang="en-US" sz="1200" dirty="0"/>
          </a:p>
          <a:p>
            <a:pPr algn="just"/>
            <a:r>
              <a:rPr lang="en-US" sz="2400" dirty="0"/>
              <a:t>The element is the dissemination and continuous quality improvement monitoring of the evidence‐based </a:t>
            </a:r>
            <a:r>
              <a:rPr lang="en-US" sz="2400" dirty="0" err="1"/>
              <a:t>interven-tions</a:t>
            </a:r>
            <a:r>
              <a:rPr lang="en-US" sz="2400" dirty="0"/>
              <a:t> developed in WMH‐ICS.</a:t>
            </a:r>
          </a:p>
          <a:p>
            <a:pPr algn="just"/>
            <a:endParaRPr lang="en-US" sz="16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/>
            <a:r>
              <a:rPr lang="en-US" sz="2400" dirty="0"/>
              <a:t>Internet- College Mental Health based </a:t>
            </a:r>
            <a:r>
              <a:rPr lang="en-US" sz="2400" b="1" dirty="0">
                <a:solidFill>
                  <a:srgbClr val="00B050"/>
                </a:solidFill>
              </a:rPr>
              <a:t>cognitive behavior therapy </a:t>
            </a:r>
            <a:r>
              <a:rPr lang="en-US" sz="2400" dirty="0"/>
              <a:t>(CBT), which has been shown to have effects equivalent to those of face-to-face CBT</a:t>
            </a:r>
            <a:endParaRPr lang="es-CO" sz="2400" dirty="0"/>
          </a:p>
          <a:p>
            <a:endParaRPr lang="es-CO" sz="2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98311" y="344161"/>
            <a:ext cx="4117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6699"/>
                </a:solidFill>
              </a:rPr>
              <a:t>The third element </a:t>
            </a:r>
            <a:endParaRPr lang="es-ES" sz="4000" b="1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64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7165" y="1663738"/>
            <a:ext cx="7372864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B050"/>
              </a:solidFill>
              <a:effectLst/>
              <a:ea typeface="Calibri" panose="020F0502020204030204" pitchFamily="34" charset="0"/>
            </a:endParaRPr>
          </a:p>
          <a:p>
            <a:pPr algn="just"/>
            <a:r>
              <a:rPr lang="en-US" sz="2800" dirty="0"/>
              <a:t>By addressing these three core elements, the WMH‐ICS aims to integrate epidemiological and clinical research to offer scalable and effective evidence based interventions for mental health problems at a critical life course stage.</a:t>
            </a:r>
          </a:p>
          <a:p>
            <a:endParaRPr lang="es-CO" sz="3200" dirty="0">
              <a:solidFill>
                <a:srgbClr val="00B05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1" r="65891" b="8336"/>
          <a:stretch/>
        </p:blipFill>
        <p:spPr>
          <a:xfrm>
            <a:off x="283593" y="408265"/>
            <a:ext cx="3043082" cy="9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52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10846" y="2653918"/>
            <a:ext cx="47209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WMH-ICS</a:t>
            </a:r>
          </a:p>
          <a:p>
            <a:r>
              <a:rPr lang="en-US" sz="4400" b="1" dirty="0">
                <a:ln w="11430"/>
                <a:solidFill>
                  <a:srgbClr val="31859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lang="es-CO" sz="4400" b="1" dirty="0">
                <a:ln w="11430"/>
                <a:solidFill>
                  <a:srgbClr val="31859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IRST RESULTS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1" r="65891" b="8336"/>
          <a:stretch/>
        </p:blipFill>
        <p:spPr>
          <a:xfrm>
            <a:off x="283593" y="408265"/>
            <a:ext cx="3043082" cy="9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7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1" r="65891" b="8336"/>
          <a:stretch/>
        </p:blipFill>
        <p:spPr>
          <a:xfrm>
            <a:off x="283593" y="408265"/>
            <a:ext cx="3043082" cy="90352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-87698" y="1908611"/>
            <a:ext cx="87576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Center </a:t>
            </a:r>
            <a:r>
              <a:rPr lang="es-ES" sz="36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lang="es-E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sz="36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Excellence</a:t>
            </a:r>
            <a:r>
              <a:rPr lang="es-E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sz="36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on</a:t>
            </a:r>
            <a:r>
              <a:rPr lang="es-E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/>
            <a:r>
              <a:rPr lang="es-ES" sz="36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Research</a:t>
            </a:r>
            <a:r>
              <a:rPr lang="es-E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in Mental </a:t>
            </a:r>
            <a:r>
              <a:rPr lang="es-ES" sz="36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Health</a:t>
            </a:r>
            <a:r>
              <a:rPr lang="es-E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CES University, </a:t>
            </a:r>
            <a:r>
              <a:rPr lang="es-E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Medellín Colombia</a:t>
            </a:r>
          </a:p>
          <a:p>
            <a:pPr algn="ctr"/>
            <a:endParaRPr lang="es-CO" sz="4000" b="1" dirty="0">
              <a:ln w="11430"/>
              <a:solidFill>
                <a:srgbClr val="31859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es-CO" sz="2800" i="1" dirty="0">
                <a:ln w="11430"/>
                <a:solidFill>
                  <a:srgbClr val="4F81B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Yolanda Torres  de Galvis</a:t>
            </a:r>
          </a:p>
        </p:txBody>
      </p:sp>
    </p:spTree>
    <p:extLst>
      <p:ext uri="{BB962C8B-B14F-4D97-AF65-F5344CB8AC3E}">
        <p14:creationId xmlns:p14="http://schemas.microsoft.com/office/powerpoint/2010/main" val="6710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" y="690600"/>
            <a:ext cx="8060267" cy="434206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01231" y="4637835"/>
            <a:ext cx="3166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/>
              <a:t>Australia</a:t>
            </a:r>
            <a:r>
              <a:rPr lang="nl-BE" sz="1600" dirty="0"/>
              <a:t> – Penelope </a:t>
            </a:r>
            <a:r>
              <a:rPr lang="nl-BE" sz="1600" dirty="0" err="1"/>
              <a:t>Hasking</a:t>
            </a:r>
            <a:endParaRPr lang="nl-BE" sz="1600" dirty="0"/>
          </a:p>
          <a:p>
            <a:r>
              <a:rPr lang="nl-BE" sz="1600" b="1" dirty="0"/>
              <a:t>Belgium</a:t>
            </a:r>
            <a:r>
              <a:rPr lang="nl-BE" sz="1600" dirty="0"/>
              <a:t> – Ronny Bruffaerts</a:t>
            </a:r>
          </a:p>
          <a:p>
            <a:r>
              <a:rPr lang="nl-BE" sz="1600" b="1" dirty="0"/>
              <a:t>Germany</a:t>
            </a:r>
            <a:r>
              <a:rPr lang="nl-BE" sz="1600" dirty="0"/>
              <a:t> – David </a:t>
            </a:r>
            <a:r>
              <a:rPr lang="nl-BE" sz="1600" dirty="0" err="1"/>
              <a:t>Ebert</a:t>
            </a:r>
            <a:endParaRPr lang="nl-BE" sz="1600" dirty="0"/>
          </a:p>
          <a:p>
            <a:r>
              <a:rPr lang="nl-BE" sz="1600" b="1" dirty="0"/>
              <a:t>Mexico</a:t>
            </a:r>
            <a:r>
              <a:rPr lang="nl-BE" sz="1600" dirty="0"/>
              <a:t> – Corina </a:t>
            </a:r>
            <a:r>
              <a:rPr lang="nl-BE" sz="1600" dirty="0" err="1"/>
              <a:t>Benjet</a:t>
            </a:r>
            <a:endParaRPr lang="nl-BE" sz="1600" dirty="0"/>
          </a:p>
        </p:txBody>
      </p:sp>
      <p:sp>
        <p:nvSpPr>
          <p:cNvPr id="7" name="Tekstvak 6"/>
          <p:cNvSpPr txBox="1"/>
          <p:nvPr/>
        </p:nvSpPr>
        <p:spPr>
          <a:xfrm>
            <a:off x="4468547" y="4627591"/>
            <a:ext cx="3928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err="1"/>
              <a:t>Northern</a:t>
            </a:r>
            <a:r>
              <a:rPr lang="nl-BE" sz="1600" b="1" dirty="0"/>
              <a:t> Ireland </a:t>
            </a:r>
            <a:r>
              <a:rPr lang="nl-BE" sz="1600" dirty="0"/>
              <a:t>– </a:t>
            </a:r>
            <a:r>
              <a:rPr lang="nl-BE" sz="1600" dirty="0" err="1"/>
              <a:t>Siobhan</a:t>
            </a:r>
            <a:r>
              <a:rPr lang="nl-BE" sz="1600" dirty="0"/>
              <a:t> O’Neill</a:t>
            </a:r>
          </a:p>
          <a:p>
            <a:r>
              <a:rPr lang="nl-BE" sz="1600" b="1" dirty="0"/>
              <a:t>South-</a:t>
            </a:r>
            <a:r>
              <a:rPr lang="nl-BE" sz="1600" b="1" dirty="0" err="1"/>
              <a:t>Africa</a:t>
            </a:r>
            <a:r>
              <a:rPr lang="nl-BE" sz="1600" dirty="0"/>
              <a:t> – Dan Stein</a:t>
            </a:r>
          </a:p>
          <a:p>
            <a:r>
              <a:rPr lang="nl-BE" sz="1600" b="1" dirty="0"/>
              <a:t>Spain</a:t>
            </a:r>
            <a:r>
              <a:rPr lang="nl-BE" sz="1600" dirty="0"/>
              <a:t> – Jordi Alonso</a:t>
            </a:r>
          </a:p>
          <a:p>
            <a:r>
              <a:rPr lang="nl-BE" sz="1600" b="1" dirty="0"/>
              <a:t>USA</a:t>
            </a:r>
            <a:r>
              <a:rPr lang="nl-BE" sz="1600" dirty="0"/>
              <a:t> – Randy </a:t>
            </a:r>
            <a:r>
              <a:rPr lang="nl-BE" sz="1600" dirty="0" err="1"/>
              <a:t>Auerbach</a:t>
            </a:r>
            <a:endParaRPr lang="nl-B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-21074" y="17610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4000" b="1" dirty="0">
                <a:solidFill>
                  <a:srgbClr val="002060"/>
                </a:solidFill>
              </a:rPr>
              <a:t>WMH-ICS first </a:t>
            </a:r>
            <a:r>
              <a:rPr lang="nl-BE" sz="4000" b="1" dirty="0" err="1">
                <a:solidFill>
                  <a:srgbClr val="002060"/>
                </a:solidFill>
              </a:rPr>
              <a:t>round</a:t>
            </a:r>
            <a:endParaRPr lang="nl-BE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3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83488" y="4840869"/>
            <a:ext cx="3242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0070C0"/>
                </a:solidFill>
              </a:rPr>
              <a:t>Argentina</a:t>
            </a:r>
            <a:r>
              <a:rPr lang="nl-BE" sz="1600" dirty="0"/>
              <a:t> – Daniel Vigo</a:t>
            </a:r>
          </a:p>
          <a:p>
            <a:r>
              <a:rPr lang="nl-BE" sz="1600" b="1" dirty="0">
                <a:solidFill>
                  <a:srgbClr val="0070C0"/>
                </a:solidFill>
              </a:rPr>
              <a:t>Colombia</a:t>
            </a:r>
            <a:r>
              <a:rPr lang="nl-BE" sz="1600" dirty="0"/>
              <a:t> –Yolanda Torres</a:t>
            </a:r>
          </a:p>
          <a:p>
            <a:r>
              <a:rPr lang="nl-BE" sz="1600" b="1" dirty="0">
                <a:solidFill>
                  <a:srgbClr val="00B050"/>
                </a:solidFill>
              </a:rPr>
              <a:t>France</a:t>
            </a:r>
            <a:r>
              <a:rPr lang="nl-BE" sz="1600" dirty="0"/>
              <a:t> – Mathilde Husky</a:t>
            </a:r>
          </a:p>
          <a:p>
            <a:r>
              <a:rPr lang="nl-BE" sz="1600" b="1" dirty="0" err="1">
                <a:solidFill>
                  <a:srgbClr val="00B050"/>
                </a:solidFill>
              </a:rPr>
              <a:t>Hong-Kong</a:t>
            </a:r>
            <a:r>
              <a:rPr lang="nl-BE" sz="1600" dirty="0"/>
              <a:t> – Arthur Mak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904068" y="5579533"/>
            <a:ext cx="3928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0" y="27819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4000" b="1" dirty="0">
                <a:solidFill>
                  <a:srgbClr val="002060"/>
                </a:solidFill>
              </a:rPr>
              <a:t>WMH-ICS second </a:t>
            </a:r>
            <a:r>
              <a:rPr lang="nl-BE" sz="4000" b="1" dirty="0" err="1">
                <a:solidFill>
                  <a:srgbClr val="002060"/>
                </a:solidFill>
              </a:rPr>
              <a:t>round</a:t>
            </a:r>
            <a:endParaRPr lang="nl-BE" sz="4000" b="1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467496" y="4857122"/>
            <a:ext cx="3627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00B050"/>
                </a:solidFill>
              </a:rPr>
              <a:t>The Netherlands </a:t>
            </a:r>
            <a:r>
              <a:rPr lang="nl-BE" sz="1600" dirty="0"/>
              <a:t>– Pim </a:t>
            </a:r>
            <a:r>
              <a:rPr lang="nl-BE" sz="1600" dirty="0" err="1"/>
              <a:t>Cuijpers</a:t>
            </a:r>
            <a:endParaRPr lang="nl-BE" sz="1600" dirty="0"/>
          </a:p>
          <a:p>
            <a:r>
              <a:rPr lang="nl-BE" sz="1600" b="1" dirty="0">
                <a:solidFill>
                  <a:srgbClr val="0070C0"/>
                </a:solidFill>
              </a:rPr>
              <a:t>Nigeria</a:t>
            </a:r>
            <a:r>
              <a:rPr lang="nl-BE" sz="1600" dirty="0"/>
              <a:t> – </a:t>
            </a:r>
            <a:r>
              <a:rPr lang="nl-BE" sz="1600" dirty="0" err="1"/>
              <a:t>Oye</a:t>
            </a:r>
            <a:r>
              <a:rPr lang="nl-BE" sz="1600" dirty="0"/>
              <a:t> </a:t>
            </a:r>
            <a:r>
              <a:rPr lang="nl-BE" sz="1600" dirty="0" err="1"/>
              <a:t>Gureje</a:t>
            </a:r>
            <a:endParaRPr lang="nl-BE" sz="1600" dirty="0"/>
          </a:p>
          <a:p>
            <a:r>
              <a:rPr lang="nl-BE" sz="1600" b="1" dirty="0">
                <a:solidFill>
                  <a:srgbClr val="0070C0"/>
                </a:solidFill>
              </a:rPr>
              <a:t>Portugal</a:t>
            </a:r>
            <a:r>
              <a:rPr lang="nl-BE" sz="1600" dirty="0"/>
              <a:t> - José Miguel Caldas-de-</a:t>
            </a:r>
            <a:r>
              <a:rPr lang="nl-BE" sz="1600" dirty="0" err="1"/>
              <a:t>Almeida</a:t>
            </a:r>
            <a:endParaRPr lang="nl-BE" sz="1600" dirty="0"/>
          </a:p>
          <a:p>
            <a:r>
              <a:rPr lang="nl-BE" sz="1600" b="1" dirty="0">
                <a:solidFill>
                  <a:srgbClr val="0070C0"/>
                </a:solidFill>
              </a:rPr>
              <a:t>Saudi-Arabia</a:t>
            </a:r>
            <a:r>
              <a:rPr lang="nl-BE" sz="1600" dirty="0"/>
              <a:t> – Yasmine Altwaijri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594006"/>
            <a:ext cx="8060266" cy="434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87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503" y="1144150"/>
            <a:ext cx="8337600" cy="1781272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WHO WMH-ICS Project: </a:t>
            </a:r>
            <a:br>
              <a:rPr lang="en-US" sz="34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4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Prevalence, Distribution, and Risk Profiles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963" y="3330975"/>
            <a:ext cx="8638733" cy="2059914"/>
          </a:xfrm>
        </p:spPr>
        <p:txBody>
          <a:bodyPr>
            <a:normAutofit fontScale="475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Randy P. Auerbach, Ph.D., ABPP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July 12, 2018</a:t>
            </a:r>
          </a:p>
          <a:p>
            <a:r>
              <a:rPr lang="es-CO" dirty="0" err="1"/>
              <a:t>Auerbach</a:t>
            </a:r>
            <a:r>
              <a:rPr lang="es-CO" dirty="0"/>
              <a:t>, R. P., </a:t>
            </a:r>
            <a:r>
              <a:rPr lang="es-CO" dirty="0" err="1"/>
              <a:t>Mortier</a:t>
            </a:r>
            <a:r>
              <a:rPr lang="es-CO" dirty="0"/>
              <a:t>, P., Bruffaerts, R., Alonso, J., Benjet, C., </a:t>
            </a:r>
            <a:r>
              <a:rPr lang="es-CO" dirty="0" err="1"/>
              <a:t>Cuijpers</a:t>
            </a:r>
            <a:r>
              <a:rPr lang="es-CO" dirty="0"/>
              <a:t>, P., </a:t>
            </a:r>
            <a:r>
              <a:rPr lang="es-CO" dirty="0" err="1"/>
              <a:t>Demyttenaere</a:t>
            </a:r>
            <a:r>
              <a:rPr lang="es-CO" dirty="0"/>
              <a:t>, K.,</a:t>
            </a:r>
          </a:p>
          <a:p>
            <a:r>
              <a:rPr lang="es-CO" dirty="0"/>
              <a:t>Ebert, D. D., Green, J. G., </a:t>
            </a:r>
            <a:r>
              <a:rPr lang="es-CO" dirty="0" err="1"/>
              <a:t>Hasking</a:t>
            </a:r>
            <a:r>
              <a:rPr lang="es-CO" dirty="0"/>
              <a:t>, P., Murray, E., </a:t>
            </a:r>
            <a:r>
              <a:rPr lang="es-CO" dirty="0" err="1"/>
              <a:t>Nock</a:t>
            </a:r>
            <a:r>
              <a:rPr lang="es-CO" dirty="0"/>
              <a:t>, M. K., </a:t>
            </a:r>
            <a:r>
              <a:rPr lang="es-CO" dirty="0" err="1"/>
              <a:t>Pinder-Amaker</a:t>
            </a:r>
            <a:r>
              <a:rPr lang="es-CO" dirty="0"/>
              <a:t>, S., </a:t>
            </a:r>
            <a:r>
              <a:rPr lang="es-CO" dirty="0" err="1"/>
              <a:t>Sampson</a:t>
            </a:r>
            <a:r>
              <a:rPr lang="es-CO" dirty="0"/>
              <a:t>, N. A.,</a:t>
            </a:r>
          </a:p>
          <a:p>
            <a:r>
              <a:rPr lang="es-CO" dirty="0"/>
              <a:t>Stein, D. J., </a:t>
            </a:r>
            <a:r>
              <a:rPr lang="es-CO" dirty="0" err="1"/>
              <a:t>Vilagut</a:t>
            </a:r>
            <a:r>
              <a:rPr lang="es-CO" dirty="0"/>
              <a:t>, G., </a:t>
            </a:r>
            <a:r>
              <a:rPr lang="es-CO" dirty="0" err="1"/>
              <a:t>Zaslavsky</a:t>
            </a:r>
            <a:r>
              <a:rPr lang="es-CO" dirty="0"/>
              <a:t>, A. M., Kessler, R. C., &amp; WHO WMH-ICS </a:t>
            </a:r>
            <a:r>
              <a:rPr lang="es-CO" dirty="0" err="1"/>
              <a:t>Collaborators</a:t>
            </a:r>
            <a:r>
              <a:rPr lang="es-CO" dirty="0"/>
              <a:t> (2018,</a:t>
            </a:r>
          </a:p>
          <a:p>
            <a:r>
              <a:rPr lang="es-CO" dirty="0" err="1"/>
              <a:t>September</a:t>
            </a:r>
            <a:r>
              <a:rPr lang="es-CO" dirty="0"/>
              <a:t> 13). WHO </a:t>
            </a:r>
            <a:r>
              <a:rPr lang="es-CO" dirty="0" err="1"/>
              <a:t>World</a:t>
            </a:r>
            <a:r>
              <a:rPr lang="es-CO" dirty="0"/>
              <a:t> Mental </a:t>
            </a:r>
            <a:r>
              <a:rPr lang="es-CO" dirty="0" err="1"/>
              <a:t>Health</a:t>
            </a:r>
            <a:r>
              <a:rPr lang="es-CO" dirty="0"/>
              <a:t> </a:t>
            </a:r>
            <a:r>
              <a:rPr lang="es-CO" dirty="0" err="1"/>
              <a:t>Surveys</a:t>
            </a:r>
            <a:r>
              <a:rPr lang="es-CO" dirty="0"/>
              <a:t> International </a:t>
            </a:r>
            <a:r>
              <a:rPr lang="es-CO" dirty="0" err="1"/>
              <a:t>College</a:t>
            </a:r>
            <a:r>
              <a:rPr lang="es-CO" dirty="0"/>
              <a:t> </a:t>
            </a:r>
            <a:r>
              <a:rPr lang="es-CO" dirty="0" err="1"/>
              <a:t>Student</a:t>
            </a:r>
            <a:r>
              <a:rPr lang="es-CO" dirty="0"/>
              <a:t> Project:</a:t>
            </a:r>
          </a:p>
          <a:p>
            <a:r>
              <a:rPr lang="es-CO" dirty="0" err="1"/>
              <a:t>Prevalence</a:t>
            </a:r>
            <a:r>
              <a:rPr lang="es-CO" dirty="0"/>
              <a:t> and </a:t>
            </a:r>
            <a:r>
              <a:rPr lang="es-CO" dirty="0" err="1"/>
              <a:t>Distribution</a:t>
            </a:r>
            <a:r>
              <a:rPr lang="es-CO" dirty="0"/>
              <a:t> of Mental </a:t>
            </a:r>
            <a:r>
              <a:rPr lang="es-CO" dirty="0" err="1"/>
              <a:t>Disorders</a:t>
            </a:r>
            <a:r>
              <a:rPr lang="es-CO" dirty="0"/>
              <a:t>. </a:t>
            </a:r>
            <a:r>
              <a:rPr lang="es-CO" dirty="0" err="1"/>
              <a:t>Journal</a:t>
            </a:r>
            <a:r>
              <a:rPr lang="es-CO" dirty="0"/>
              <a:t> of </a:t>
            </a:r>
            <a:r>
              <a:rPr lang="es-CO" dirty="0" err="1"/>
              <a:t>Abnormal</a:t>
            </a:r>
            <a:r>
              <a:rPr lang="es-CO" dirty="0"/>
              <a:t> </a:t>
            </a:r>
            <a:r>
              <a:rPr lang="es-CO" dirty="0" err="1"/>
              <a:t>Psychology</a:t>
            </a:r>
            <a:r>
              <a:rPr lang="es-CO" dirty="0"/>
              <a:t>. </a:t>
            </a:r>
            <a:r>
              <a:rPr lang="es-CO" dirty="0" err="1"/>
              <a:t>Advance</a:t>
            </a:r>
            <a:r>
              <a:rPr lang="es-CO" dirty="0"/>
              <a:t> online</a:t>
            </a:r>
          </a:p>
          <a:p>
            <a:r>
              <a:rPr lang="es-CO" dirty="0" err="1"/>
              <a:t>publication</a:t>
            </a:r>
            <a:r>
              <a:rPr lang="es-CO" dirty="0"/>
              <a:t>. http://dx.doi.org/10.1037/abn000036</a:t>
            </a:r>
          </a:p>
          <a:p>
            <a:endParaRPr lang="en-US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609600" y="3060606"/>
            <a:ext cx="8001000" cy="0"/>
          </a:xfrm>
          <a:prstGeom prst="line">
            <a:avLst/>
          </a:pr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9772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71435D-F5C8-4F4B-919F-69A34AE0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67" y="222198"/>
            <a:ext cx="7960126" cy="20900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Mental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Disorders in First Year Students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578CB-CA23-AF4B-9437-809E1A99F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4FE2-C1D5-E949-AF06-99655A261088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196A60-C170-D04E-8F8E-F67D91FA32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027357"/>
              </p:ext>
            </p:extLst>
          </p:nvPr>
        </p:nvGraphicFramePr>
        <p:xfrm>
          <a:off x="169204" y="654949"/>
          <a:ext cx="8411497" cy="481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1053944" y="5470061"/>
            <a:ext cx="6785572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13,984 students - 19 colleges and universities</a:t>
            </a:r>
            <a:r>
              <a:rPr lang="en-AU" sz="2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AU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eight countries</a:t>
            </a:r>
            <a:endParaRPr lang="es-CO" sz="11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12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B36F-17B0-7047-9201-1BF76571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83" y="-103949"/>
            <a:ext cx="8094617" cy="66621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Disorder Age-of-Onset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8465F2-0912-1749-BA87-F01DF915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4FE2-C1D5-E949-AF06-99655A261088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E9461D-2B6D-1040-BB5C-83B2340FD6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23712"/>
              </p:ext>
            </p:extLst>
          </p:nvPr>
        </p:nvGraphicFramePr>
        <p:xfrm>
          <a:off x="129147" y="560606"/>
          <a:ext cx="8760543" cy="477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1246705" y="5430787"/>
            <a:ext cx="6785572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13,984 students - 19 colleges and universities</a:t>
            </a:r>
            <a:r>
              <a:rPr lang="en-AU" sz="2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AU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eight countries</a:t>
            </a:r>
            <a:endParaRPr lang="es-CO" sz="11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59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8" y="607715"/>
            <a:ext cx="8984502" cy="49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41822" y="1721284"/>
            <a:ext cx="77474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tx2"/>
                </a:solidFill>
              </a:rPr>
              <a:t>Severa role </a:t>
            </a:r>
            <a:r>
              <a:rPr lang="es-CO" sz="2800" b="1" dirty="0" err="1">
                <a:solidFill>
                  <a:schemeClr val="tx2"/>
                </a:solidFill>
              </a:rPr>
              <a:t>impairment</a:t>
            </a:r>
            <a:r>
              <a:rPr lang="es-CO" sz="2800" b="1" dirty="0">
                <a:solidFill>
                  <a:schemeClr val="tx2"/>
                </a:solidFill>
              </a:rPr>
              <a:t> </a:t>
            </a:r>
            <a:r>
              <a:rPr lang="es-CO" sz="2800" b="1" dirty="0" err="1">
                <a:solidFill>
                  <a:schemeClr val="tx2"/>
                </a:solidFill>
              </a:rPr>
              <a:t>associated</a:t>
            </a:r>
            <a:r>
              <a:rPr lang="es-CO" sz="2800" b="1" dirty="0">
                <a:solidFill>
                  <a:schemeClr val="tx2"/>
                </a:solidFill>
              </a:rPr>
              <a:t> </a:t>
            </a:r>
            <a:r>
              <a:rPr lang="es-CO" sz="2800" b="1" dirty="0" err="1">
                <a:solidFill>
                  <a:schemeClr val="tx2"/>
                </a:solidFill>
              </a:rPr>
              <a:t>with</a:t>
            </a:r>
            <a:r>
              <a:rPr lang="es-CO" sz="2800" b="1" dirty="0">
                <a:solidFill>
                  <a:schemeClr val="tx2"/>
                </a:solidFill>
              </a:rPr>
              <a:t> mental </a:t>
            </a:r>
            <a:r>
              <a:rPr lang="es-CO" sz="2800" b="1" dirty="0" err="1">
                <a:solidFill>
                  <a:schemeClr val="tx2"/>
                </a:solidFill>
              </a:rPr>
              <a:t>disorders</a:t>
            </a:r>
            <a:r>
              <a:rPr lang="es-CO" sz="2800" b="1" dirty="0">
                <a:solidFill>
                  <a:schemeClr val="tx2"/>
                </a:solidFill>
              </a:rPr>
              <a:t>: </a:t>
            </a:r>
            <a:r>
              <a:rPr lang="es-CO" sz="2800" b="1" dirty="0" err="1">
                <a:solidFill>
                  <a:schemeClr val="tx2"/>
                </a:solidFill>
              </a:rPr>
              <a:t>Results</a:t>
            </a:r>
            <a:r>
              <a:rPr lang="es-CO" sz="2800" b="1" dirty="0">
                <a:solidFill>
                  <a:schemeClr val="tx2"/>
                </a:solidFill>
              </a:rPr>
              <a:t> of </a:t>
            </a:r>
            <a:r>
              <a:rPr lang="es-CO" sz="2800" b="1" dirty="0" err="1">
                <a:solidFill>
                  <a:schemeClr val="tx2"/>
                </a:solidFill>
              </a:rPr>
              <a:t>the</a:t>
            </a:r>
            <a:r>
              <a:rPr lang="es-CO" sz="2800" b="1" dirty="0">
                <a:solidFill>
                  <a:schemeClr val="tx2"/>
                </a:solidFill>
              </a:rPr>
              <a:t> WHO </a:t>
            </a:r>
            <a:r>
              <a:rPr lang="es-CO" sz="2800" b="1" dirty="0" err="1">
                <a:solidFill>
                  <a:schemeClr val="tx2"/>
                </a:solidFill>
              </a:rPr>
              <a:t>World</a:t>
            </a:r>
            <a:r>
              <a:rPr lang="es-CO" sz="2800" b="1" dirty="0">
                <a:solidFill>
                  <a:schemeClr val="tx2"/>
                </a:solidFill>
              </a:rPr>
              <a:t> Mental </a:t>
            </a:r>
            <a:r>
              <a:rPr lang="es-CO" sz="2800" b="1" dirty="0" err="1">
                <a:solidFill>
                  <a:schemeClr val="tx2"/>
                </a:solidFill>
              </a:rPr>
              <a:t>Health</a:t>
            </a:r>
            <a:r>
              <a:rPr lang="es-CO" sz="2800" b="1" dirty="0">
                <a:solidFill>
                  <a:schemeClr val="tx2"/>
                </a:solidFill>
              </a:rPr>
              <a:t> </a:t>
            </a:r>
            <a:r>
              <a:rPr lang="es-CO" sz="2800" b="1" dirty="0" err="1">
                <a:solidFill>
                  <a:schemeClr val="tx2"/>
                </a:solidFill>
              </a:rPr>
              <a:t>Surveys</a:t>
            </a:r>
            <a:r>
              <a:rPr lang="es-CO" sz="2800" b="1" dirty="0">
                <a:solidFill>
                  <a:schemeClr val="tx2"/>
                </a:solidFill>
              </a:rPr>
              <a:t> International </a:t>
            </a:r>
            <a:r>
              <a:rPr lang="es-CO" sz="2800" b="1" dirty="0" err="1">
                <a:solidFill>
                  <a:schemeClr val="tx2"/>
                </a:solidFill>
              </a:rPr>
              <a:t>College</a:t>
            </a:r>
            <a:r>
              <a:rPr lang="es-CO" sz="2800" b="1" dirty="0">
                <a:solidFill>
                  <a:schemeClr val="tx2"/>
                </a:solidFill>
              </a:rPr>
              <a:t> </a:t>
            </a:r>
            <a:r>
              <a:rPr lang="es-CO" sz="2800" b="1" dirty="0" err="1">
                <a:solidFill>
                  <a:schemeClr val="tx2"/>
                </a:solidFill>
              </a:rPr>
              <a:t>Student</a:t>
            </a:r>
            <a:r>
              <a:rPr lang="es-CO" sz="2800" b="1" dirty="0">
                <a:solidFill>
                  <a:schemeClr val="tx2"/>
                </a:solidFill>
              </a:rPr>
              <a:t> Project</a:t>
            </a:r>
          </a:p>
          <a:p>
            <a:endParaRPr lang="es-CO" dirty="0"/>
          </a:p>
          <a:p>
            <a:r>
              <a:rPr lang="es-CO" sz="1600" dirty="0"/>
              <a:t>Jordi Alonso MD, PhD </a:t>
            </a:r>
            <a:r>
              <a:rPr lang="es-CO" sz="1600" dirty="0" err="1"/>
              <a:t>Philippe</a:t>
            </a:r>
            <a:r>
              <a:rPr lang="es-CO" sz="1600" dirty="0"/>
              <a:t> </a:t>
            </a:r>
            <a:r>
              <a:rPr lang="es-CO" sz="1600" dirty="0" err="1"/>
              <a:t>Mortier</a:t>
            </a:r>
            <a:r>
              <a:rPr lang="es-CO" sz="1600" dirty="0"/>
              <a:t> PhD Randy P. </a:t>
            </a:r>
            <a:r>
              <a:rPr lang="es-CO" sz="1600" dirty="0" err="1"/>
              <a:t>Auerbach</a:t>
            </a:r>
            <a:r>
              <a:rPr lang="es-CO" sz="1600" dirty="0"/>
              <a:t> PhD Ronny Bruffaerts PhD </a:t>
            </a:r>
            <a:r>
              <a:rPr lang="es-CO" sz="1600" dirty="0" err="1"/>
              <a:t>Gemma</a:t>
            </a:r>
            <a:r>
              <a:rPr lang="es-CO" sz="1600" dirty="0"/>
              <a:t> </a:t>
            </a:r>
            <a:r>
              <a:rPr lang="es-CO" sz="1600" dirty="0" err="1"/>
              <a:t>Vilagut</a:t>
            </a:r>
            <a:r>
              <a:rPr lang="es-CO" sz="1600" dirty="0"/>
              <a:t> PhD </a:t>
            </a:r>
            <a:r>
              <a:rPr lang="es-CO" sz="1600" dirty="0" err="1"/>
              <a:t>Pim</a:t>
            </a:r>
            <a:r>
              <a:rPr lang="es-CO" sz="1600" dirty="0"/>
              <a:t> </a:t>
            </a:r>
            <a:r>
              <a:rPr lang="es-CO" sz="1600" dirty="0" err="1"/>
              <a:t>Cuijpers</a:t>
            </a:r>
            <a:r>
              <a:rPr lang="es-CO" sz="1600" dirty="0"/>
              <a:t> PhD </a:t>
            </a:r>
            <a:r>
              <a:rPr lang="es-CO" sz="1600" dirty="0" err="1"/>
              <a:t>Koen</a:t>
            </a:r>
            <a:r>
              <a:rPr lang="es-CO" sz="1600" dirty="0"/>
              <a:t> </a:t>
            </a:r>
            <a:r>
              <a:rPr lang="es-CO" sz="1600" dirty="0" err="1"/>
              <a:t>Demyttenaere</a:t>
            </a:r>
            <a:r>
              <a:rPr lang="es-CO" sz="1600" dirty="0"/>
              <a:t>  David D. Ebert PhD </a:t>
            </a:r>
            <a:r>
              <a:rPr lang="es-CO" sz="1600" dirty="0" err="1"/>
              <a:t>Edel</a:t>
            </a:r>
            <a:r>
              <a:rPr lang="es-CO" sz="1600" dirty="0"/>
              <a:t> Ennis PhD9 </a:t>
            </a:r>
            <a:r>
              <a:rPr lang="es-CO" sz="1600" dirty="0" err="1"/>
              <a:t>Raul</a:t>
            </a:r>
            <a:r>
              <a:rPr lang="es-CO" sz="1600" dirty="0"/>
              <a:t> A. Gutiérrez-García PhD Jennifer </a:t>
            </a:r>
            <a:r>
              <a:rPr lang="es-CO" sz="1600" dirty="0" err="1"/>
              <a:t>Greif</a:t>
            </a:r>
            <a:r>
              <a:rPr lang="es-CO" sz="1600" dirty="0"/>
              <a:t> Green PhD </a:t>
            </a:r>
            <a:r>
              <a:rPr lang="es-CO" sz="1600" dirty="0" err="1"/>
              <a:t>Penelope</a:t>
            </a:r>
            <a:r>
              <a:rPr lang="es-CO" sz="1600" dirty="0"/>
              <a:t> </a:t>
            </a:r>
            <a:r>
              <a:rPr lang="es-CO" sz="1600" dirty="0" err="1"/>
              <a:t>Hasking</a:t>
            </a:r>
            <a:r>
              <a:rPr lang="es-CO" sz="1600" dirty="0"/>
              <a:t> PhD Christine </a:t>
            </a:r>
            <a:r>
              <a:rPr lang="es-CO" sz="1600" dirty="0" err="1"/>
              <a:t>Lochner</a:t>
            </a:r>
            <a:r>
              <a:rPr lang="es-CO" sz="1600" dirty="0"/>
              <a:t> MA, PhD Matthew K. </a:t>
            </a:r>
            <a:r>
              <a:rPr lang="es-CO" sz="1600" dirty="0" err="1"/>
              <a:t>Nock</a:t>
            </a:r>
            <a:r>
              <a:rPr lang="es-CO" sz="1600" dirty="0"/>
              <a:t> PhD Stephanie </a:t>
            </a:r>
            <a:r>
              <a:rPr lang="es-CO" sz="1600" dirty="0" err="1"/>
              <a:t>Pinder-Amaker</a:t>
            </a:r>
            <a:r>
              <a:rPr lang="es-CO" sz="1600" dirty="0"/>
              <a:t> PhD Nancy A. </a:t>
            </a:r>
            <a:r>
              <a:rPr lang="es-CO" sz="1600" dirty="0" err="1"/>
              <a:t>Sampson</a:t>
            </a:r>
            <a:r>
              <a:rPr lang="es-CO" sz="1600" dirty="0"/>
              <a:t> BA, Alan M. </a:t>
            </a:r>
            <a:r>
              <a:rPr lang="es-CO" sz="1600" dirty="0" err="1"/>
              <a:t>Zaslavsky</a:t>
            </a:r>
            <a:r>
              <a:rPr lang="es-CO" sz="1600" dirty="0"/>
              <a:t> PhD Ronald C. Kessler PhD </a:t>
            </a:r>
            <a:r>
              <a:rPr lang="es-CO" sz="1600" b="1" dirty="0">
                <a:solidFill>
                  <a:schemeClr val="tx2"/>
                </a:solidFill>
              </a:rPr>
              <a:t>WHO WMH</a:t>
            </a:r>
            <a:r>
              <a:rPr lang="es-CO" sz="1600" dirty="0"/>
              <a:t> </a:t>
            </a:r>
            <a:r>
              <a:rPr lang="es-CO" sz="1600" b="1" dirty="0">
                <a:solidFill>
                  <a:schemeClr val="tx2"/>
                </a:solidFill>
              </a:rPr>
              <a:t>-ICS Collaborators1</a:t>
            </a:r>
          </a:p>
        </p:txBody>
      </p:sp>
    </p:spTree>
    <p:extLst>
      <p:ext uri="{BB962C8B-B14F-4D97-AF65-F5344CB8AC3E}">
        <p14:creationId xmlns:p14="http://schemas.microsoft.com/office/powerpoint/2010/main" val="1228821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896863"/>
              </p:ext>
            </p:extLst>
          </p:nvPr>
        </p:nvGraphicFramePr>
        <p:xfrm>
          <a:off x="125238" y="886404"/>
          <a:ext cx="8839201" cy="4839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57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2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dirty="0" err="1"/>
                        <a:t>Whole</a:t>
                      </a:r>
                      <a:r>
                        <a:rPr lang="ca-ES" sz="1600" b="1" dirty="0"/>
                        <a:t> </a:t>
                      </a:r>
                      <a:r>
                        <a:rPr lang="ca-ES" sz="1600" b="1" dirty="0" err="1"/>
                        <a:t>Sample</a:t>
                      </a:r>
                      <a:endParaRPr lang="ca-ES" sz="1600" b="1" dirty="0"/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Any</a:t>
                      </a:r>
                      <a:r>
                        <a:rPr lang="es-E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severe</a:t>
                      </a:r>
                      <a:r>
                        <a:rPr lang="es-E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role </a:t>
                      </a:r>
                      <a:r>
                        <a:rPr lang="es-E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Impairment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Home </a:t>
                      </a:r>
                      <a:r>
                        <a:rPr lang="es-ES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magmnt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College</a:t>
                      </a:r>
                      <a:r>
                        <a:rPr lang="es-ES" sz="1600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dirty="0" err="1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related</a:t>
                      </a:r>
                      <a:r>
                        <a:rPr lang="es-ES" sz="1600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dirty="0" err="1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work</a:t>
                      </a: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Close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relations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Social</a:t>
                      </a:r>
                      <a:r>
                        <a:rPr lang="en-US" sz="1600" baseline="0" dirty="0">
                          <a:effectLst/>
                        </a:rPr>
                        <a:t> life</a:t>
                      </a:r>
                      <a:endParaRPr lang="en-US" sz="1600" dirty="0">
                        <a:effectLst/>
                      </a:endParaRPr>
                    </a:p>
                  </a:txBody>
                  <a:tcPr marL="43010" marR="4301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Full</a:t>
                      </a:r>
                      <a:r>
                        <a:rPr lang="en-US" sz="1400" b="0" baseline="0" dirty="0">
                          <a:effectLst/>
                        </a:rPr>
                        <a:t> sample </a:t>
                      </a:r>
                      <a:r>
                        <a:rPr lang="en-US" sz="1400" b="0" dirty="0">
                          <a:effectLst/>
                        </a:rPr>
                        <a:t>(n = 13,984)</a:t>
                      </a:r>
                      <a:endParaRPr lang="es-E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100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20.4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</a:rPr>
                        <a:t>9.6</a:t>
                      </a:r>
                      <a:endParaRPr lang="es-ES" sz="16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11.1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12.1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No</a:t>
                      </a:r>
                      <a:r>
                        <a:rPr lang="en-US" sz="1600" b="0" baseline="0" dirty="0">
                          <a:effectLst/>
                        </a:rPr>
                        <a:t> disorder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68.6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10.0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3.3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</a:rPr>
                        <a:t>4.1</a:t>
                      </a:r>
                      <a:endParaRPr lang="es-ES" sz="1600" b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4.8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5.4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Any</a:t>
                      </a:r>
                      <a:r>
                        <a:rPr lang="en-US" sz="1600" b="0" baseline="0" dirty="0">
                          <a:effectLst/>
                        </a:rPr>
                        <a:t>  m disorder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31.4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42.9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13.7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21.7</a:t>
                      </a:r>
                      <a:endParaRPr lang="es-ES" sz="16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24.8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26.8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Type</a:t>
                      </a:r>
                      <a:r>
                        <a:rPr lang="en-US" sz="1600" b="0" baseline="0" dirty="0">
                          <a:effectLst/>
                        </a:rPr>
                        <a:t>: 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s-ES" sz="1600" b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 </a:t>
                      </a:r>
                      <a:endParaRPr lang="es-E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MDE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18.5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51.2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16.7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27.4</a:t>
                      </a:r>
                      <a:endParaRPr lang="es-ES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30.9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33.3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GAD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16.7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53.1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18.1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27.8</a:t>
                      </a:r>
                      <a:endParaRPr lang="es-ES" sz="16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30.6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34.8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Panic</a:t>
                      </a:r>
                      <a:r>
                        <a:rPr lang="en-US" sz="1600" b="0" baseline="0" dirty="0">
                          <a:effectLst/>
                        </a:rPr>
                        <a:t> disorder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4.5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60.6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24.4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35.2</a:t>
                      </a:r>
                      <a:endParaRPr lang="es-ES" sz="16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32.4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37.6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Broad mania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3.1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57.5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24.5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32.9</a:t>
                      </a:r>
                      <a:endParaRPr lang="es-ES" sz="16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35.7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35.3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Alcohol A/D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6.3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34.2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13.0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</a:rPr>
                        <a:t>15.7</a:t>
                      </a:r>
                      <a:endParaRPr lang="es-ES" sz="16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19.4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21.4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Drug A/D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3.0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48.4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22.3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</a:rPr>
                        <a:t>25.8</a:t>
                      </a:r>
                      <a:endParaRPr lang="es-ES" sz="16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31.5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23.9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2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#D</a:t>
                      </a:r>
                      <a:r>
                        <a:rPr lang="en-US" sz="1600" b="0" baseline="0" dirty="0">
                          <a:effectLst/>
                        </a:rPr>
                        <a:t>isorders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s-ES" sz="16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 1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17.2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30.2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7.6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13.7</a:t>
                      </a:r>
                      <a:endParaRPr lang="es-ES" sz="16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16.4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17.5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 2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9.4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52.9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16.7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26.9</a:t>
                      </a:r>
                      <a:endParaRPr lang="es-ES" sz="16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32.0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35.0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2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  3+</a:t>
                      </a:r>
                      <a:endParaRPr lang="es-E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4.8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68.8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29.4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40.1</a:t>
                      </a:r>
                      <a:endParaRPr lang="es-ES" sz="16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40.7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43.8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10" marR="4301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389299" y="82143"/>
            <a:ext cx="83110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chemeClr val="tx2"/>
                </a:solidFill>
                <a:cs typeface="Arial" panose="020B0604020202020204" pitchFamily="34" charset="0"/>
              </a:rPr>
              <a:t>Severe role impairment</a:t>
            </a: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 by 12-month mental disorder, WMH-ICS (%)</a:t>
            </a:r>
            <a:br>
              <a:rPr lang="es-E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5210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86035"/>
            <a:ext cx="9144000" cy="490066"/>
          </a:xfrm>
        </p:spPr>
        <p:txBody>
          <a:bodyPr>
            <a:normAutofit fontScale="90000"/>
          </a:bodyPr>
          <a:lstStyle/>
          <a:p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700" u="sng" dirty="0"/>
              <a:t>Severe role impairment</a:t>
            </a:r>
            <a:r>
              <a:rPr lang="en-US" sz="2700" dirty="0"/>
              <a:t> by 12-m disorder &amp; </a:t>
            </a:r>
            <a:r>
              <a:rPr lang="en-US" sz="2700" u="sng" dirty="0"/>
              <a:t>country</a:t>
            </a:r>
            <a:r>
              <a:rPr lang="en-US" sz="2700" dirty="0"/>
              <a:t>.  WMH-ICS (%)</a:t>
            </a:r>
            <a:endParaRPr lang="es-ES" sz="49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53785"/>
              </p:ext>
            </p:extLst>
          </p:nvPr>
        </p:nvGraphicFramePr>
        <p:xfrm>
          <a:off x="189471" y="529342"/>
          <a:ext cx="8806248" cy="5368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6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9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08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2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Australia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Belgium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Germany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Mexico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Ireland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South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Africa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Spain</a:t>
                      </a:r>
                      <a:endParaRPr lang="es-E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USA</a:t>
                      </a:r>
                      <a:endParaRPr lang="es-E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Full</a:t>
                      </a:r>
                      <a:r>
                        <a:rPr lang="en-US" sz="1400" b="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sample</a:t>
                      </a:r>
                      <a:endParaRPr lang="es-E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38.7</a:t>
                      </a:r>
                      <a:endParaRPr lang="es-ES" sz="16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</a:rPr>
                        <a:t>10.6</a:t>
                      </a:r>
                      <a:endParaRPr lang="es-ES" sz="1600" b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27.4</a:t>
                      </a:r>
                      <a:endParaRPr lang="es-ES" sz="16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</a:rPr>
                        <a:t>8.9</a:t>
                      </a:r>
                      <a:endParaRPr lang="es-ES" sz="1600" b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22.2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20.9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17.3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17.0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Any</a:t>
                      </a:r>
                      <a:r>
                        <a:rPr lang="en-US" sz="1400" b="0" baseline="0" dirty="0">
                          <a:effectLst/>
                        </a:rPr>
                        <a:t> disorder</a:t>
                      </a:r>
                      <a:endParaRPr lang="es-E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16.9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15.1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5.4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9.8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11.2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9.7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9.3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87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  Any m </a:t>
                      </a:r>
                      <a:r>
                        <a:rPr lang="en-US" sz="1400" b="1" dirty="0" err="1">
                          <a:effectLst/>
                        </a:rPr>
                        <a:t>disorde</a:t>
                      </a:r>
                      <a:endParaRPr lang="es-E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67.2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31.9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48.9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20.0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43.4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41.3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32.6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37.8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Tipe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 </a:t>
                      </a:r>
                      <a:endParaRPr lang="es-E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 </a:t>
                      </a:r>
                      <a:endParaRPr lang="es-E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 </a:t>
                      </a:r>
                      <a:endParaRPr lang="es-E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 </a:t>
                      </a:r>
                      <a:endParaRPr lang="es-E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 </a:t>
                      </a:r>
                      <a:endParaRPr lang="es-E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 MDE</a:t>
                      </a:r>
                      <a:endParaRPr lang="es-E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75.4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41.6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51.6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27.5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52.0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48.6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38.8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50.6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 GAD</a:t>
                      </a:r>
                      <a:endParaRPr lang="es-E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78.1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43.8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58.7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29.0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52.5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47.6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39.9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43.7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 Panic</a:t>
                      </a:r>
                      <a:r>
                        <a:rPr lang="en-US" sz="1600" b="1" baseline="0" dirty="0">
                          <a:effectLst/>
                        </a:rPr>
                        <a:t> disorder</a:t>
                      </a:r>
                      <a:endParaRPr lang="es-E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75.1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37.9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65.5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28.6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62.5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57.7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71.4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46.0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Broad mania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79.5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59.1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55.2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27.5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49.3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44.6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57.8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62.1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Alcohol A/D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69.5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17.7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48.9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15.2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33.4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34.6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26.8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12.9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Drug A/D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68.8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26.8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66.3 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27.5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55.8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43.9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37.4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21.6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#</a:t>
                      </a:r>
                      <a:r>
                        <a:rPr lang="en-US" sz="1400" b="1" baseline="0" dirty="0">
                          <a:effectLst/>
                        </a:rPr>
                        <a:t> </a:t>
                      </a:r>
                      <a:r>
                        <a:rPr lang="en-US" sz="1400" b="1" baseline="0" dirty="0" err="1">
                          <a:effectLst/>
                        </a:rPr>
                        <a:t>Disordes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 </a:t>
                      </a:r>
                      <a:endParaRPr lang="es-E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 </a:t>
                      </a:r>
                      <a:endParaRPr lang="es-E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 </a:t>
                      </a:r>
                      <a:endParaRPr lang="es-E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 </a:t>
                      </a:r>
                      <a:endParaRPr lang="es-E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Exactly 1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44.6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22.3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38.0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12.3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29.9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32.7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22.5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33.6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Exactly </a:t>
                      </a:r>
                      <a:r>
                        <a:rPr lang="en-US" sz="1400" b="1" baseline="0" dirty="0">
                          <a:effectLst/>
                        </a:rPr>
                        <a:t>2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81.6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44.1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62.2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29.4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51.4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47.5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41.3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38.0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Exactly 3</a:t>
                      </a:r>
                      <a:r>
                        <a:rPr lang="en-US" sz="1400" b="1" baseline="0" dirty="0">
                          <a:effectLst/>
                        </a:rPr>
                        <a:t> +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83.8</a:t>
                      </a:r>
                      <a:endParaRPr lang="es-ES" sz="16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70.5</a:t>
                      </a:r>
                      <a:endParaRPr lang="es-ES" sz="16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68.6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</a:rPr>
                        <a:t>41.0</a:t>
                      </a:r>
                      <a:endParaRPr lang="es-ES" sz="1600" b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67.6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56.6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61.6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69.0</a:t>
                      </a:r>
                      <a:endParaRPr lang="es-E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99" marR="43699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208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175888"/>
              </p:ext>
            </p:extLst>
          </p:nvPr>
        </p:nvGraphicFramePr>
        <p:xfrm>
          <a:off x="875143" y="2045589"/>
          <a:ext cx="7245815" cy="2814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7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OR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OR  (95%CI)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TYPE OF DISORDER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0" dirty="0" err="1">
                          <a:effectLst/>
                        </a:rPr>
                        <a:t>Major</a:t>
                      </a:r>
                      <a:r>
                        <a:rPr lang="es-CO" sz="2000" b="0" dirty="0">
                          <a:effectLst/>
                        </a:rPr>
                        <a:t> </a:t>
                      </a:r>
                      <a:r>
                        <a:rPr lang="es-CO" sz="2000" b="0" dirty="0" err="1">
                          <a:effectLst/>
                        </a:rPr>
                        <a:t>depressive</a:t>
                      </a:r>
                      <a:r>
                        <a:rPr lang="es-CO" sz="2000" b="0" dirty="0">
                          <a:effectLst/>
                        </a:rPr>
                        <a:t> </a:t>
                      </a:r>
                      <a:r>
                        <a:rPr lang="es-CO" sz="2000" b="0" dirty="0" err="1">
                          <a:effectLst/>
                        </a:rPr>
                        <a:t>episode</a:t>
                      </a:r>
                      <a:endParaRPr lang="es-C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3.6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2.8 – 4.6*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0" dirty="0" err="1">
                          <a:effectLst/>
                        </a:rPr>
                        <a:t>Generalized</a:t>
                      </a:r>
                      <a:r>
                        <a:rPr lang="es-CO" sz="2000" b="0" dirty="0">
                          <a:effectLst/>
                        </a:rPr>
                        <a:t> </a:t>
                      </a:r>
                      <a:r>
                        <a:rPr lang="es-CO" sz="2000" b="0" dirty="0" err="1">
                          <a:effectLst/>
                        </a:rPr>
                        <a:t>anxiety</a:t>
                      </a:r>
                      <a:r>
                        <a:rPr lang="es-CO" sz="2000" b="0" dirty="0">
                          <a:effectLst/>
                        </a:rPr>
                        <a:t> </a:t>
                      </a:r>
                      <a:r>
                        <a:rPr lang="es-CO" sz="2000" b="0" dirty="0" err="1">
                          <a:effectLst/>
                        </a:rPr>
                        <a:t>disorder</a:t>
                      </a:r>
                      <a:endParaRPr lang="es-C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3.5 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2.7 – 4.7*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0" dirty="0" err="1">
                          <a:effectLst/>
                        </a:rPr>
                        <a:t>Panic</a:t>
                      </a:r>
                      <a:r>
                        <a:rPr lang="es-CO" sz="2000" b="0" dirty="0">
                          <a:effectLst/>
                        </a:rPr>
                        <a:t> </a:t>
                      </a:r>
                      <a:r>
                        <a:rPr lang="es-CO" sz="2000" b="0" dirty="0" err="1">
                          <a:effectLst/>
                        </a:rPr>
                        <a:t>disorder</a:t>
                      </a:r>
                      <a:endParaRPr lang="es-C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3.0  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2.0 – 4.4*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0" dirty="0" err="1">
                          <a:effectLst/>
                        </a:rPr>
                        <a:t>Broad</a:t>
                      </a:r>
                      <a:r>
                        <a:rPr lang="es-CO" sz="2000" b="0" dirty="0">
                          <a:effectLst/>
                        </a:rPr>
                        <a:t> </a:t>
                      </a:r>
                      <a:r>
                        <a:rPr lang="es-CO" sz="2000" b="0" dirty="0" err="1">
                          <a:effectLst/>
                        </a:rPr>
                        <a:t>mania</a:t>
                      </a:r>
                      <a:endParaRPr lang="es-C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2.3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1.6 – 3.4*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0" dirty="0">
                          <a:effectLst/>
                        </a:rPr>
                        <a:t>Alcohol abuse </a:t>
                      </a:r>
                      <a:r>
                        <a:rPr lang="es-CO" sz="2000" b="0" dirty="0" err="1">
                          <a:effectLst/>
                        </a:rPr>
                        <a:t>or</a:t>
                      </a:r>
                      <a:r>
                        <a:rPr lang="es-CO" sz="2000" b="0" dirty="0">
                          <a:effectLst/>
                        </a:rPr>
                        <a:t> </a:t>
                      </a:r>
                      <a:r>
                        <a:rPr lang="es-CO" sz="2000" b="0" dirty="0" err="1">
                          <a:effectLst/>
                        </a:rPr>
                        <a:t>dependence</a:t>
                      </a:r>
                      <a:endParaRPr lang="es-C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1.4 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1.0 – 1.9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0" dirty="0" err="1">
                          <a:effectLst/>
                        </a:rPr>
                        <a:t>Drug</a:t>
                      </a:r>
                      <a:r>
                        <a:rPr lang="es-CO" sz="2000" b="0" dirty="0">
                          <a:effectLst/>
                        </a:rPr>
                        <a:t> abuse </a:t>
                      </a:r>
                      <a:r>
                        <a:rPr lang="es-CO" sz="2000" b="0" dirty="0" err="1">
                          <a:effectLst/>
                        </a:rPr>
                        <a:t>or</a:t>
                      </a:r>
                      <a:r>
                        <a:rPr lang="es-CO" sz="2000" b="0" dirty="0">
                          <a:effectLst/>
                        </a:rPr>
                        <a:t> </a:t>
                      </a:r>
                      <a:r>
                        <a:rPr lang="es-CO" sz="2000" b="0" dirty="0" err="1">
                          <a:effectLst/>
                        </a:rPr>
                        <a:t>dependence</a:t>
                      </a:r>
                      <a:endParaRPr lang="es-C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2.3  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1.5 – 3.5*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effectLst/>
                        </a:rPr>
                        <a:t>PARP % (SE)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50.4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875143" y="407406"/>
            <a:ext cx="68217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Twelve-month mental disorders as predictors for types of severe role impairment </a:t>
            </a:r>
            <a:r>
              <a:rPr lang="es-CO" sz="2400" b="1" dirty="0" err="1">
                <a:solidFill>
                  <a:schemeClr val="tx2"/>
                </a:solidFill>
              </a:rPr>
              <a:t>College-related</a:t>
            </a:r>
            <a:r>
              <a:rPr lang="es-CO" sz="2400" b="1" dirty="0">
                <a:solidFill>
                  <a:schemeClr val="tx2"/>
                </a:solidFill>
              </a:rPr>
              <a:t> </a:t>
            </a:r>
            <a:r>
              <a:rPr lang="es-CO" sz="2400" b="1" dirty="0" err="1">
                <a:solidFill>
                  <a:schemeClr val="tx2"/>
                </a:solidFill>
              </a:rPr>
              <a:t>work</a:t>
            </a:r>
            <a:r>
              <a:rPr lang="en-US" sz="2400" b="1" dirty="0">
                <a:solidFill>
                  <a:schemeClr val="tx2"/>
                </a:solidFill>
              </a:rPr>
              <a:t>  WMH-ICS surveys, final model</a:t>
            </a:r>
            <a:endParaRPr lang="es-CO" sz="2400" b="1" dirty="0">
              <a:solidFill>
                <a:schemeClr val="tx2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73514" y="5108720"/>
            <a:ext cx="116570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sz="2800" dirty="0"/>
              <a:t>1 : </a:t>
            </a:r>
            <a:r>
              <a:rPr lang="es-CO" sz="2800" dirty="0">
                <a:solidFill>
                  <a:srgbClr val="FF0000"/>
                </a:solidFill>
              </a:rPr>
              <a:t>3.6</a:t>
            </a:r>
            <a:r>
              <a:rPr lang="es-CO" sz="2800" dirty="0"/>
              <a:t> 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73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5224" y="837073"/>
            <a:ext cx="75868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Mental disorder comorbidity and suicidal thoughts and behaviors in the World Health Organization World Mental Health Surveys International College Student initiative</a:t>
            </a:r>
            <a:endParaRPr lang="es-CO" sz="3200" b="1" dirty="0">
              <a:solidFill>
                <a:schemeClr val="tx2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15224" y="3296144"/>
            <a:ext cx="72970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/>
              <a:t>Randy P. </a:t>
            </a:r>
            <a:r>
              <a:rPr lang="es-CO" sz="1600" dirty="0" err="1"/>
              <a:t>Auerbach</a:t>
            </a:r>
            <a:r>
              <a:rPr lang="es-CO" sz="1600" dirty="0"/>
              <a:t> | </a:t>
            </a:r>
            <a:r>
              <a:rPr lang="es-CO" sz="1600" dirty="0" err="1"/>
              <a:t>Philippe</a:t>
            </a:r>
            <a:r>
              <a:rPr lang="es-CO" sz="1600" dirty="0"/>
              <a:t> </a:t>
            </a:r>
            <a:r>
              <a:rPr lang="es-CO" sz="1600" dirty="0" err="1"/>
              <a:t>Mortier</a:t>
            </a:r>
            <a:r>
              <a:rPr lang="es-CO" sz="1600" dirty="0"/>
              <a:t> | Ronny Bruffaerts | Jordi Alonso | Corina Benjet | </a:t>
            </a:r>
            <a:r>
              <a:rPr lang="es-CO" sz="1600" dirty="0" err="1"/>
              <a:t>Pim</a:t>
            </a:r>
            <a:r>
              <a:rPr lang="es-CO" sz="1600" dirty="0"/>
              <a:t> </a:t>
            </a:r>
            <a:r>
              <a:rPr lang="es-CO" sz="1600" dirty="0" err="1"/>
              <a:t>Cuijpers</a:t>
            </a:r>
            <a:r>
              <a:rPr lang="es-CO" sz="1600" dirty="0"/>
              <a:t> | </a:t>
            </a:r>
            <a:r>
              <a:rPr lang="es-CO" sz="1600" dirty="0" err="1"/>
              <a:t>Koen</a:t>
            </a:r>
            <a:r>
              <a:rPr lang="es-CO" sz="1600" dirty="0"/>
              <a:t> </a:t>
            </a:r>
            <a:r>
              <a:rPr lang="es-CO" sz="1600" dirty="0" err="1"/>
              <a:t>Demyttenaere</a:t>
            </a:r>
            <a:r>
              <a:rPr lang="es-CO" sz="1600" dirty="0"/>
              <a:t> | David D. Ebert | Jennifer </a:t>
            </a:r>
            <a:r>
              <a:rPr lang="es-CO" sz="1600" dirty="0" err="1"/>
              <a:t>Greif</a:t>
            </a:r>
            <a:r>
              <a:rPr lang="es-CO" sz="1600" dirty="0"/>
              <a:t> Green| </a:t>
            </a:r>
            <a:r>
              <a:rPr lang="es-CO" sz="1600" dirty="0" err="1"/>
              <a:t>Penelope</a:t>
            </a:r>
            <a:r>
              <a:rPr lang="es-CO" sz="1600" dirty="0"/>
              <a:t> </a:t>
            </a:r>
            <a:r>
              <a:rPr lang="es-CO" sz="1600" dirty="0" err="1"/>
              <a:t>Hasking</a:t>
            </a:r>
            <a:r>
              <a:rPr lang="es-CO" sz="1600" dirty="0"/>
              <a:t> | </a:t>
            </a:r>
            <a:r>
              <a:rPr lang="es-CO" sz="1600" dirty="0" err="1"/>
              <a:t>Sue</a:t>
            </a:r>
            <a:r>
              <a:rPr lang="es-CO" sz="1600" dirty="0"/>
              <a:t> Lee | Christine </a:t>
            </a:r>
            <a:r>
              <a:rPr lang="es-CO" sz="1600" dirty="0" err="1"/>
              <a:t>Lochner</a:t>
            </a:r>
            <a:r>
              <a:rPr lang="es-CO" sz="1600" dirty="0"/>
              <a:t> | Margaret </a:t>
            </a:r>
            <a:r>
              <a:rPr lang="es-CO" sz="1600" dirty="0" err="1"/>
              <a:t>McLafferty</a:t>
            </a:r>
            <a:r>
              <a:rPr lang="es-CO" sz="1600" dirty="0"/>
              <a:t> | Matthew K. </a:t>
            </a:r>
            <a:r>
              <a:rPr lang="es-CO" sz="1600" dirty="0" err="1"/>
              <a:t>Nock</a:t>
            </a:r>
            <a:r>
              <a:rPr lang="es-CO" sz="1600" dirty="0"/>
              <a:t>| Maria V. </a:t>
            </a:r>
            <a:r>
              <a:rPr lang="es-CO" sz="1600" dirty="0" err="1"/>
              <a:t>Petukhova</a:t>
            </a:r>
            <a:r>
              <a:rPr lang="es-CO" sz="1600" dirty="0"/>
              <a:t> | Stephanie </a:t>
            </a:r>
            <a:r>
              <a:rPr lang="es-CO" sz="1600" dirty="0" err="1"/>
              <a:t>Pinder‐Amaker</a:t>
            </a:r>
            <a:r>
              <a:rPr lang="es-CO" sz="1600" dirty="0"/>
              <a:t> | Anthony J. </a:t>
            </a:r>
            <a:r>
              <a:rPr lang="es-CO" sz="1600" dirty="0" err="1"/>
              <a:t>Rosellini</a:t>
            </a:r>
            <a:r>
              <a:rPr lang="es-CO" sz="1600" dirty="0"/>
              <a:t> | Nancy A. </a:t>
            </a:r>
            <a:r>
              <a:rPr lang="es-CO" sz="1600" dirty="0" err="1"/>
              <a:t>Sampson</a:t>
            </a:r>
            <a:r>
              <a:rPr lang="es-CO" sz="1600" dirty="0"/>
              <a:t> | </a:t>
            </a:r>
            <a:r>
              <a:rPr lang="es-CO" sz="1600" dirty="0" err="1"/>
              <a:t>Gemma</a:t>
            </a:r>
            <a:r>
              <a:rPr lang="es-CO" sz="1600" dirty="0"/>
              <a:t> </a:t>
            </a:r>
            <a:r>
              <a:rPr lang="es-CO" sz="1600" dirty="0" err="1"/>
              <a:t>Vilagut</a:t>
            </a:r>
            <a:r>
              <a:rPr lang="es-CO" sz="1600" dirty="0"/>
              <a:t> | Alan M. </a:t>
            </a:r>
            <a:r>
              <a:rPr lang="es-CO" sz="1600" dirty="0" err="1"/>
              <a:t>Zaslavsky</a:t>
            </a:r>
            <a:r>
              <a:rPr lang="es-CO" sz="1600" dirty="0"/>
              <a:t> | Ronald C. Kessler9 | </a:t>
            </a:r>
            <a:r>
              <a:rPr lang="es-CO" sz="1600" dirty="0" err="1"/>
              <a:t>on</a:t>
            </a:r>
            <a:r>
              <a:rPr lang="es-CO" sz="1600" dirty="0"/>
              <a:t> </a:t>
            </a:r>
            <a:r>
              <a:rPr lang="es-CO" sz="1600" dirty="0" err="1"/>
              <a:t>behalf</a:t>
            </a:r>
            <a:r>
              <a:rPr lang="es-CO" sz="1600" dirty="0"/>
              <a:t> of </a:t>
            </a:r>
            <a:r>
              <a:rPr lang="es-CO" sz="1600" dirty="0" err="1"/>
              <a:t>the</a:t>
            </a:r>
            <a:r>
              <a:rPr lang="es-CO" sz="1600" dirty="0"/>
              <a:t> WHO WMH‐ICS </a:t>
            </a:r>
            <a:r>
              <a:rPr lang="es-CO" sz="1600" dirty="0" err="1"/>
              <a:t>Collaborators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63872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" y="243068"/>
            <a:ext cx="9101963" cy="554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56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41972" y="1129749"/>
            <a:ext cx="7369521" cy="42780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/>
              <a:t>                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CO" sz="2000" dirty="0" err="1"/>
              <a:t>Men</a:t>
            </a:r>
            <a:r>
              <a:rPr lang="es-CO" sz="2000" dirty="0"/>
              <a:t>											 		  1,0</a:t>
            </a:r>
          </a:p>
          <a:p>
            <a:r>
              <a:rPr lang="es-CO" sz="2000" dirty="0" err="1"/>
              <a:t>Female</a:t>
            </a:r>
            <a:r>
              <a:rPr lang="es-CO" sz="2000" dirty="0"/>
              <a:t>								  					  1,5</a:t>
            </a:r>
          </a:p>
          <a:p>
            <a:r>
              <a:rPr lang="es-CO" sz="2000" dirty="0" err="1"/>
              <a:t>Trans</a:t>
            </a:r>
            <a:r>
              <a:rPr lang="es-CO" sz="2000" dirty="0"/>
              <a:t>, </a:t>
            </a:r>
            <a:r>
              <a:rPr lang="es-CO" sz="2000" dirty="0" err="1"/>
              <a:t>other</a:t>
            </a:r>
            <a:r>
              <a:rPr lang="es-CO" sz="2000" dirty="0"/>
              <a:t>												12,6</a:t>
            </a:r>
          </a:p>
          <a:p>
            <a:endParaRPr lang="es-CO" sz="1200" dirty="0"/>
          </a:p>
          <a:p>
            <a:r>
              <a:rPr lang="es-CO" sz="2400" dirty="0"/>
              <a:t>Sexual </a:t>
            </a:r>
            <a:r>
              <a:rPr lang="es-CO" sz="2400" dirty="0" err="1"/>
              <a:t>orientation</a:t>
            </a:r>
            <a:r>
              <a:rPr lang="es-CO" sz="2000" b="1" dirty="0"/>
              <a:t>	</a:t>
            </a:r>
          </a:p>
          <a:p>
            <a:r>
              <a:rPr lang="es-CO" sz="2000" b="1" dirty="0"/>
              <a:t>				</a:t>
            </a:r>
          </a:p>
          <a:p>
            <a:r>
              <a:rPr lang="es-CO" sz="2000" dirty="0"/>
              <a:t>Heterosexual: no </a:t>
            </a:r>
            <a:r>
              <a:rPr lang="es-CO" sz="2000" dirty="0" err="1"/>
              <a:t>same</a:t>
            </a:r>
            <a:r>
              <a:rPr lang="es-CO" sz="2000" dirty="0"/>
              <a:t>‐sex </a:t>
            </a:r>
            <a:r>
              <a:rPr lang="es-CO" sz="2000" dirty="0" err="1"/>
              <a:t>attraction</a:t>
            </a:r>
            <a:r>
              <a:rPr lang="es-CO" sz="2000" dirty="0"/>
              <a:t>	   					   1,0</a:t>
            </a:r>
          </a:p>
          <a:p>
            <a:r>
              <a:rPr lang="es-CO" sz="2000" dirty="0"/>
              <a:t>Heterosexual: </a:t>
            </a:r>
            <a:r>
              <a:rPr lang="es-CO" sz="2000" dirty="0" err="1"/>
              <a:t>some</a:t>
            </a:r>
            <a:r>
              <a:rPr lang="es-CO" sz="2000" dirty="0"/>
              <a:t> </a:t>
            </a:r>
            <a:r>
              <a:rPr lang="es-CO" sz="2000" dirty="0" err="1"/>
              <a:t>same</a:t>
            </a:r>
            <a:r>
              <a:rPr lang="es-CO" sz="2000" dirty="0"/>
              <a:t>‐sex </a:t>
            </a:r>
            <a:r>
              <a:rPr lang="es-CO" sz="2000" dirty="0" err="1"/>
              <a:t>attraction</a:t>
            </a:r>
            <a:r>
              <a:rPr lang="es-CO" sz="2000" dirty="0"/>
              <a:t>					   4,0</a:t>
            </a:r>
          </a:p>
          <a:p>
            <a:r>
              <a:rPr lang="en-US" sz="2000" dirty="0"/>
              <a:t>Non heterosexual </a:t>
            </a:r>
            <a:r>
              <a:rPr lang="en-US" sz="2000" b="1" dirty="0"/>
              <a:t>without </a:t>
            </a:r>
            <a:r>
              <a:rPr lang="en-US" sz="2000" dirty="0"/>
              <a:t>same‐sex  sexual intercourse		 16,0</a:t>
            </a:r>
          </a:p>
          <a:p>
            <a:r>
              <a:rPr lang="en-US" sz="2000" dirty="0"/>
              <a:t>Non heterosexual</a:t>
            </a:r>
            <a:r>
              <a:rPr lang="en-US" sz="2000" b="1" dirty="0"/>
              <a:t> with </a:t>
            </a:r>
            <a:r>
              <a:rPr lang="en-US" sz="2000" dirty="0"/>
              <a:t>same‐sex sexual intercourse		      	 14,5</a:t>
            </a:r>
          </a:p>
          <a:p>
            <a:endParaRPr lang="en-US" sz="1600" dirty="0"/>
          </a:p>
          <a:p>
            <a:r>
              <a:rPr lang="en-US" sz="2000" dirty="0"/>
              <a:t>Most important </a:t>
            </a:r>
            <a:r>
              <a:rPr lang="en-US" sz="2000" b="1" dirty="0"/>
              <a:t>reason to go to </a:t>
            </a:r>
            <a:r>
              <a:rPr lang="en-US" sz="2000" dirty="0"/>
              <a:t>college </a:t>
            </a:r>
            <a:r>
              <a:rPr lang="en-US" sz="2000" b="1" dirty="0"/>
              <a:t>extrinsic			 	   </a:t>
            </a:r>
            <a:r>
              <a:rPr lang="es-CO" sz="2000" dirty="0"/>
              <a:t>2.4</a:t>
            </a:r>
            <a:endParaRPr lang="es-CO" sz="1600" dirty="0"/>
          </a:p>
          <a:p>
            <a:endParaRPr lang="en-US" sz="1600" b="1" dirty="0"/>
          </a:p>
        </p:txBody>
      </p:sp>
      <p:sp>
        <p:nvSpPr>
          <p:cNvPr id="5" name="Rectángulo 4"/>
          <p:cNvSpPr/>
          <p:nvPr/>
        </p:nvSpPr>
        <p:spPr>
          <a:xfrm>
            <a:off x="-407406" y="392455"/>
            <a:ext cx="7948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err="1">
                <a:solidFill>
                  <a:schemeClr val="tx2"/>
                </a:solidFill>
              </a:rPr>
              <a:t>Sociodemograph</a:t>
            </a:r>
            <a:r>
              <a:rPr lang="en-US" sz="2400" dirty="0">
                <a:solidFill>
                  <a:schemeClr val="tx2"/>
                </a:solidFill>
              </a:rPr>
              <a:t> risk factors </a:t>
            </a:r>
            <a:r>
              <a:rPr lang="es-CO" sz="2400" dirty="0" err="1">
                <a:solidFill>
                  <a:schemeClr val="tx2"/>
                </a:solidFill>
              </a:rPr>
              <a:t>with</a:t>
            </a:r>
            <a:r>
              <a:rPr lang="es-CO" sz="2400" dirty="0">
                <a:solidFill>
                  <a:schemeClr val="tx2"/>
                </a:solidFill>
              </a:rPr>
              <a:t> 12‐month </a:t>
            </a:r>
            <a:r>
              <a:rPr lang="es-CO" sz="2400" b="1" dirty="0" err="1">
                <a:solidFill>
                  <a:schemeClr val="tx2"/>
                </a:solidFill>
              </a:rPr>
              <a:t>STBs</a:t>
            </a:r>
            <a:endParaRPr lang="es-CO" sz="2400" b="1" dirty="0">
              <a:solidFill>
                <a:schemeClr val="tx2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269935" y="1040155"/>
            <a:ext cx="706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F6699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417711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62000" y="2845982"/>
            <a:ext cx="38843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Conclusions</a:t>
            </a:r>
            <a:endParaRPr lang="es-CO" sz="4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1" r="65891" b="8336"/>
          <a:stretch/>
        </p:blipFill>
        <p:spPr>
          <a:xfrm>
            <a:off x="297621" y="719878"/>
            <a:ext cx="3043082" cy="9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16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1" r="65891" b="8336"/>
          <a:stretch/>
        </p:blipFill>
        <p:spPr>
          <a:xfrm>
            <a:off x="138565" y="-30702"/>
            <a:ext cx="1512916" cy="80798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84699" y="670543"/>
            <a:ext cx="2353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tabLst>
                <a:tab pos="2025254" algn="ctr"/>
                <a:tab pos="4050506" algn="r"/>
              </a:tabLst>
            </a:pPr>
            <a:r>
              <a:rPr lang="es-ES" sz="900" b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Indicadores de Salud Mental Estudiantes </a:t>
            </a:r>
            <a:endParaRPr lang="es-ES" sz="1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70368" y="2017720"/>
            <a:ext cx="7921782" cy="3600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800" b="1" dirty="0">
                <a:cs typeface="Arial" panose="020B0604020202020204" pitchFamily="34" charset="0"/>
              </a:rPr>
              <a:t> 				 									RD</a:t>
            </a:r>
            <a:endParaRPr lang="es-CO" sz="2400" dirty="0"/>
          </a:p>
          <a:p>
            <a:r>
              <a:rPr lang="es-CO" sz="2400" dirty="0"/>
              <a:t>Sexual </a:t>
            </a:r>
            <a:r>
              <a:rPr lang="es-CO" sz="2400" dirty="0" err="1"/>
              <a:t>orientation</a:t>
            </a:r>
            <a:r>
              <a:rPr lang="es-CO" sz="2400" dirty="0">
                <a:cs typeface="Arial" panose="020B0604020202020204" pitchFamily="34" charset="0"/>
              </a:rPr>
              <a:t>	</a:t>
            </a:r>
          </a:p>
          <a:p>
            <a:r>
              <a:rPr lang="es-CO" sz="2400" dirty="0"/>
              <a:t>Heterosexual: no </a:t>
            </a:r>
            <a:r>
              <a:rPr lang="es-CO" sz="2400" dirty="0" err="1"/>
              <a:t>same</a:t>
            </a:r>
            <a:r>
              <a:rPr lang="es-CO" sz="2400" dirty="0"/>
              <a:t>-sex </a:t>
            </a:r>
            <a:r>
              <a:rPr lang="es-CO" sz="2400" dirty="0" err="1"/>
              <a:t>attraction</a:t>
            </a:r>
            <a:r>
              <a:rPr lang="es-CO" sz="2400" dirty="0"/>
              <a:t>			1,0</a:t>
            </a:r>
          </a:p>
          <a:p>
            <a:r>
              <a:rPr lang="es-CO" sz="2400" dirty="0"/>
              <a:t>Heterosexual: </a:t>
            </a:r>
            <a:r>
              <a:rPr lang="es-CO" sz="2400" dirty="0" err="1"/>
              <a:t>some</a:t>
            </a:r>
            <a:r>
              <a:rPr lang="es-CO" sz="2400" dirty="0"/>
              <a:t> </a:t>
            </a:r>
            <a:r>
              <a:rPr lang="es-CO" sz="2400" dirty="0" err="1"/>
              <a:t>same</a:t>
            </a:r>
            <a:r>
              <a:rPr lang="es-CO" sz="2400" dirty="0"/>
              <a:t>-sex </a:t>
            </a:r>
            <a:r>
              <a:rPr lang="es-CO" sz="2400" dirty="0" err="1"/>
              <a:t>attraction</a:t>
            </a:r>
            <a:r>
              <a:rPr lang="es-CO" sz="2400" dirty="0">
                <a:cs typeface="Arial" panose="020B0604020202020204" pitchFamily="34" charset="0"/>
              </a:rPr>
              <a:t>			</a:t>
            </a:r>
            <a:r>
              <a:rPr lang="es-CO" sz="2400" dirty="0"/>
              <a:t>1.8 [1.5, 2.1]</a:t>
            </a:r>
          </a:p>
          <a:p>
            <a:r>
              <a:rPr lang="en-US" sz="2400" dirty="0" err="1"/>
              <a:t>Nonheterosexual</a:t>
            </a:r>
            <a:r>
              <a:rPr lang="en-US" sz="2400" dirty="0"/>
              <a:t> without same-sex </a:t>
            </a:r>
          </a:p>
          <a:p>
            <a:r>
              <a:rPr lang="en-US" sz="2400" dirty="0"/>
              <a:t>sexual intercourse</a:t>
            </a:r>
            <a:r>
              <a:rPr lang="es-CO" sz="2400" dirty="0">
                <a:cs typeface="Arial" panose="020B0604020202020204" pitchFamily="34" charset="0"/>
              </a:rPr>
              <a:t>									</a:t>
            </a:r>
            <a:r>
              <a:rPr lang="es-CO" sz="2400" dirty="0"/>
              <a:t>2.6 [2.1, 3.3]</a:t>
            </a:r>
          </a:p>
          <a:p>
            <a:r>
              <a:rPr lang="en-US" sz="2400" dirty="0" err="1"/>
              <a:t>Nonheterosexual</a:t>
            </a:r>
            <a:r>
              <a:rPr lang="en-US" sz="2400" dirty="0"/>
              <a:t> with same-sex </a:t>
            </a:r>
          </a:p>
          <a:p>
            <a:r>
              <a:rPr lang="en-US" sz="2400" dirty="0"/>
              <a:t>sexual intercourse									</a:t>
            </a:r>
            <a:r>
              <a:rPr lang="es-CO" sz="2400" dirty="0"/>
              <a:t>2.8 [2.3, 3.</a:t>
            </a:r>
            <a:r>
              <a:rPr lang="es-CO" sz="2800" dirty="0">
                <a:cs typeface="Arial" panose="020B0604020202020204" pitchFamily="34" charset="0"/>
              </a:rPr>
              <a:t>							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95328" y="1149259"/>
            <a:ext cx="8928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Correlates for Any Mental Disorder in the WMH-ICS Surveys</a:t>
            </a:r>
            <a:endParaRPr lang="es-CO" sz="2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03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1004" y="355759"/>
            <a:ext cx="802930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6699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The finding of </a:t>
            </a:r>
            <a:r>
              <a:rPr lang="en-US" sz="2800" b="1" dirty="0">
                <a:solidFill>
                  <a:srgbClr val="31859C"/>
                </a:solidFill>
                <a:cs typeface="Arial" panose="020B0604020202020204" pitchFamily="34" charset="0"/>
              </a:rPr>
              <a:t>a third </a:t>
            </a: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of students from multiple countries and cultures had positive results for at least one of six mental disorders represents a key problem in global mental health.</a:t>
            </a:r>
          </a:p>
          <a:p>
            <a:pPr marL="285750" indent="-285750">
              <a:buClr>
                <a:srgbClr val="FF6699"/>
              </a:buClr>
              <a:buSzPct val="150000"/>
              <a:buFont typeface="Wingdings" panose="05000000000000000000" pitchFamily="2" charset="2"/>
              <a:buChar char="§"/>
            </a:pP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A strong association between disability and mental disorders was found:</a:t>
            </a:r>
          </a:p>
          <a:p>
            <a:endParaRPr lang="en-US" sz="1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Almost half of this disability can theoretically be avoided by treating these disorders. </a:t>
            </a:r>
          </a:p>
          <a:p>
            <a:pPr>
              <a:buClr>
                <a:schemeClr val="tx2"/>
              </a:buClr>
            </a:pPr>
            <a:endParaRPr lang="en-US" sz="1600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Disability is very frequent among students and strongly affects the academic area.</a:t>
            </a:r>
          </a:p>
        </p:txBody>
      </p:sp>
    </p:spTree>
    <p:extLst>
      <p:ext uri="{BB962C8B-B14F-4D97-AF65-F5344CB8AC3E}">
        <p14:creationId xmlns:p14="http://schemas.microsoft.com/office/powerpoint/2010/main" val="161938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3947" y="622488"/>
            <a:ext cx="750079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6699"/>
              </a:buClr>
              <a:buSzPct val="151000"/>
              <a:buFont typeface="Wingdings" panose="05000000000000000000" pitchFamily="2" charset="2"/>
              <a:buChar char="§"/>
            </a:pPr>
            <a:r>
              <a:rPr lang="es-CO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s-CO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CO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resources</a:t>
            </a:r>
            <a:r>
              <a:rPr lang="es-CO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of </a:t>
            </a:r>
            <a:r>
              <a:rPr lang="es-CO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s-CO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CO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Universities</a:t>
            </a:r>
            <a:r>
              <a:rPr lang="es-CO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are </a:t>
            </a:r>
            <a:r>
              <a:rPr lang="es-CO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finite</a:t>
            </a:r>
            <a:r>
              <a:rPr lang="es-CO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s-CO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therefore</a:t>
            </a:r>
            <a:r>
              <a:rPr lang="es-CO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CO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s-CO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CO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groups</a:t>
            </a:r>
            <a:r>
              <a:rPr lang="es-CO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CO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must</a:t>
            </a:r>
            <a:r>
              <a:rPr lang="es-CO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be </a:t>
            </a:r>
            <a:r>
              <a:rPr lang="es-CO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identified</a:t>
            </a:r>
            <a:r>
              <a:rPr lang="es-CO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CO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according</a:t>
            </a:r>
            <a:r>
              <a:rPr lang="es-CO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to </a:t>
            </a:r>
            <a:r>
              <a:rPr lang="es-CO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risk</a:t>
            </a:r>
            <a:r>
              <a:rPr lang="es-CO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CO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level</a:t>
            </a:r>
            <a:r>
              <a:rPr lang="es-CO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and </a:t>
            </a:r>
            <a:r>
              <a:rPr lang="es-CO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thus</a:t>
            </a:r>
            <a:r>
              <a:rPr lang="es-CO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CO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achieve</a:t>
            </a:r>
            <a:r>
              <a:rPr lang="es-CO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FF6699"/>
              </a:buClr>
              <a:buSzPct val="151000"/>
              <a:buFont typeface="Wingdings" panose="05000000000000000000" pitchFamily="2" charset="2"/>
              <a:buChar char="§"/>
            </a:pPr>
            <a:endParaRPr lang="es-CO" sz="28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>
                <a:srgbClr val="FF6699"/>
              </a:buClr>
              <a:buSzPct val="151000"/>
              <a:buFont typeface="Wingdings" panose="05000000000000000000" pitchFamily="2" charset="2"/>
              <a:buChar char="§"/>
            </a:pPr>
            <a:r>
              <a:rPr lang="es-CO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Comorbidity</a:t>
            </a:r>
            <a:r>
              <a:rPr lang="es-CO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CO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is</a:t>
            </a:r>
            <a:r>
              <a:rPr lang="es-CO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CO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s-CO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rule</a:t>
            </a:r>
          </a:p>
          <a:p>
            <a:pPr marL="342900" indent="-342900">
              <a:buClr>
                <a:srgbClr val="FF6699"/>
              </a:buClr>
              <a:buSzPct val="151000"/>
              <a:buFont typeface="Wingdings" panose="05000000000000000000" pitchFamily="2" charset="2"/>
              <a:buChar char="§"/>
            </a:pPr>
            <a:endParaRPr lang="es-CO" sz="28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>
                <a:srgbClr val="FF6699"/>
              </a:buClr>
              <a:buSzPct val="151000"/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The focus of the treatment should be based on the diagnosis.</a:t>
            </a:r>
          </a:p>
          <a:p>
            <a:pPr marL="342900" indent="-342900">
              <a:buClr>
                <a:srgbClr val="FF6699"/>
              </a:buClr>
              <a:buSzPct val="151000"/>
              <a:buFont typeface="Wingdings" panose="05000000000000000000" pitchFamily="2" charset="2"/>
              <a:buChar char="§"/>
            </a:pPr>
            <a:endParaRPr lang="en-US" sz="2800" dirty="0">
              <a:latin typeface="+mj-lt"/>
            </a:endParaRPr>
          </a:p>
          <a:p>
            <a:pPr marL="342900" indent="-342900">
              <a:buClr>
                <a:srgbClr val="FF6699"/>
              </a:buClr>
              <a:buSzPct val="151000"/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 But, most treatment approaches are guided by the single diagnosis.</a:t>
            </a:r>
          </a:p>
          <a:p>
            <a:pPr marL="342900" indent="-342900">
              <a:buClr>
                <a:srgbClr val="FF6699"/>
              </a:buClr>
              <a:buSzPct val="151000"/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>
                <a:srgbClr val="FF6699"/>
              </a:buClr>
              <a:buSzPct val="151000"/>
              <a:buFont typeface="Wingdings" panose="05000000000000000000" pitchFamily="2" charset="2"/>
              <a:buChar char="§"/>
            </a:pPr>
            <a:endParaRPr lang="es-CO" sz="2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37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1" r="65891" b="8336"/>
          <a:stretch/>
        </p:blipFill>
        <p:spPr>
          <a:xfrm>
            <a:off x="283593" y="408265"/>
            <a:ext cx="3043082" cy="9035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05667" y="2316718"/>
            <a:ext cx="6943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3200" dirty="0"/>
          </a:p>
        </p:txBody>
      </p:sp>
      <p:sp>
        <p:nvSpPr>
          <p:cNvPr id="4" name="Rectángulo 3"/>
          <p:cNvSpPr/>
          <p:nvPr/>
        </p:nvSpPr>
        <p:spPr>
          <a:xfrm>
            <a:off x="1205667" y="1560068"/>
            <a:ext cx="592006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3600" b="1" dirty="0" err="1">
                <a:ln w="11430"/>
                <a:solidFill>
                  <a:srgbClr val="31859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Conclusion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33817" y="2932505"/>
            <a:ext cx="6204784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cs typeface="Arial" panose="020B0604020202020204" pitchFamily="34" charset="0"/>
              </a:rPr>
              <a:t>The finding of a third of students from multiple countries and cultures had positive results for at least one of six mental disorders represents a key problem in global mental health.</a:t>
            </a:r>
            <a:endParaRPr lang="es-ES" sz="2400" dirty="0"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9605" y="4626712"/>
            <a:ext cx="6183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6699"/>
              </a:buClr>
              <a:buSzPct val="151000"/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FF6699"/>
              </a:buClr>
              <a:buSzPct val="151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In line with prior research, </a:t>
            </a:r>
            <a:r>
              <a:rPr lang="en-US" b="1" dirty="0">
                <a:solidFill>
                  <a:srgbClr val="FF6699"/>
                </a:solidFill>
                <a:cs typeface="Arial" panose="020B0604020202020204" pitchFamily="34" charset="0"/>
              </a:rPr>
              <a:t>comorbid mental disorders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were common</a:t>
            </a:r>
            <a:r>
              <a:rPr lang="en-US" dirty="0"/>
              <a:t>.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1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90820" y="2157100"/>
            <a:ext cx="6233845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CO" sz="36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</a:t>
            </a:r>
            <a:r>
              <a:rPr lang="es-CO" sz="36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CO" sz="36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was</a:t>
            </a:r>
            <a:r>
              <a:rPr lang="es-CO" sz="36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 </a:t>
            </a:r>
            <a:r>
              <a:rPr lang="es-CO" sz="36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pleasure</a:t>
            </a:r>
            <a:r>
              <a:rPr lang="es-CO" sz="36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 share </a:t>
            </a:r>
            <a:r>
              <a:rPr lang="es-CO" sz="36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with</a:t>
            </a:r>
            <a:r>
              <a:rPr lang="es-CO" sz="36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CO" sz="36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</a:t>
            </a:r>
            <a:r>
              <a:rPr lang="es-CO" sz="36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CO" sz="36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about</a:t>
            </a:r>
            <a:r>
              <a:rPr lang="es-CO" sz="36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CO" sz="36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</a:t>
            </a:r>
            <a:r>
              <a:rPr lang="es-CO" sz="36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CO" sz="36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important</a:t>
            </a:r>
            <a:r>
              <a:rPr lang="es-CO" sz="36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CO" sz="36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theme</a:t>
            </a:r>
            <a:r>
              <a:rPr lang="es-CO" sz="36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algn="r"/>
            <a:r>
              <a:rPr lang="es-CO" sz="36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Yolanda Torres</a:t>
            </a:r>
            <a:endParaRPr lang="es-CO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094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39967" y="2633616"/>
            <a:ext cx="5754131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CO" sz="2800" i="1" dirty="0"/>
              <a:t>La motivación más importante para investigar, es el placer en su resultado </a:t>
            </a:r>
            <a:r>
              <a:rPr lang="es-CO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 el valor de dicho resultado para la Humanidad.</a:t>
            </a:r>
            <a:r>
              <a:rPr lang="es-CO" sz="2400" dirty="0"/>
              <a:t> </a:t>
            </a:r>
            <a:endParaRPr lang="es-CO" sz="2400" i="1" dirty="0"/>
          </a:p>
        </p:txBody>
      </p:sp>
      <p:pic>
        <p:nvPicPr>
          <p:cNvPr id="3" name="Picture 2" descr="Resultado de imagen para fotos albert einstein anim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7" y="219459"/>
            <a:ext cx="1988360" cy="2088232"/>
          </a:xfrm>
          <a:prstGeom prst="rect">
            <a:avLst/>
          </a:prstGeom>
          <a:noFill/>
          <a:ln>
            <a:solidFill>
              <a:srgbClr val="00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462673" y="4590757"/>
            <a:ext cx="1989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400" i="1" dirty="0"/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259214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4869" y="1551515"/>
            <a:ext cx="7323438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9580" algn="just"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</a:rPr>
              <a:t>College students are a key group in society in terms of human capital as they play a major role in future economic growth and innovation. </a:t>
            </a:r>
          </a:p>
          <a:p>
            <a:pPr marL="449580" algn="just"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</a:rPr>
              <a:t>Abel &amp; </a:t>
            </a:r>
            <a:r>
              <a:rPr lang="en-US" dirty="0" err="1">
                <a:ea typeface="Calibri" panose="020F0502020204030204" pitchFamily="34" charset="0"/>
              </a:rPr>
              <a:t>Deitz</a:t>
            </a:r>
            <a:r>
              <a:rPr lang="en-US" dirty="0">
                <a:ea typeface="Calibri" panose="020F0502020204030204" pitchFamily="34" charset="0"/>
              </a:rPr>
              <a:t>, 2012)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09539" y="3655000"/>
            <a:ext cx="7381103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49580" algn="just"/>
            <a:r>
              <a:rPr lang="es-CO" sz="2400" dirty="0" err="1">
                <a:ea typeface="Calibri" panose="020F0502020204030204" pitchFamily="34" charset="0"/>
              </a:rPr>
              <a:t>Most</a:t>
            </a:r>
            <a:r>
              <a:rPr lang="es-CO" sz="2400" dirty="0">
                <a:ea typeface="Calibri" panose="020F0502020204030204" pitchFamily="34" charset="0"/>
              </a:rPr>
              <a:t> </a:t>
            </a:r>
            <a:r>
              <a:rPr lang="es-CO" sz="2400" dirty="0" err="1">
                <a:ea typeface="Calibri" panose="020F0502020204030204" pitchFamily="34" charset="0"/>
              </a:rPr>
              <a:t>lifetime</a:t>
            </a:r>
            <a:r>
              <a:rPr lang="es-CO" sz="2400" dirty="0">
                <a:ea typeface="Calibri" panose="020F0502020204030204" pitchFamily="34" charset="0"/>
              </a:rPr>
              <a:t> mental </a:t>
            </a:r>
            <a:r>
              <a:rPr lang="es-CO" sz="2400" dirty="0" err="1">
                <a:ea typeface="Calibri" panose="020F0502020204030204" pitchFamily="34" charset="0"/>
              </a:rPr>
              <a:t>disorders</a:t>
            </a:r>
            <a:r>
              <a:rPr lang="es-CO" sz="2400" dirty="0">
                <a:ea typeface="Calibri" panose="020F0502020204030204" pitchFamily="34" charset="0"/>
              </a:rPr>
              <a:t> </a:t>
            </a:r>
            <a:r>
              <a:rPr lang="es-CO" sz="2400" dirty="0" err="1">
                <a:ea typeface="Calibri" panose="020F0502020204030204" pitchFamily="34" charset="0"/>
              </a:rPr>
              <a:t>begin</a:t>
            </a:r>
            <a:r>
              <a:rPr lang="es-CO" sz="2400" dirty="0">
                <a:ea typeface="Calibri" panose="020F0502020204030204" pitchFamily="34" charset="0"/>
              </a:rPr>
              <a:t> in </a:t>
            </a:r>
            <a:r>
              <a:rPr lang="es-CO" sz="2400" dirty="0" err="1">
                <a:ea typeface="Calibri" panose="020F0502020204030204" pitchFamily="34" charset="0"/>
              </a:rPr>
              <a:t>childhood</a:t>
            </a:r>
            <a:r>
              <a:rPr lang="es-CO" sz="2400" dirty="0">
                <a:ea typeface="Calibri" panose="020F0502020204030204" pitchFamily="34" charset="0"/>
              </a:rPr>
              <a:t> </a:t>
            </a:r>
            <a:r>
              <a:rPr lang="es-CO" sz="2400" dirty="0" err="1">
                <a:ea typeface="Calibri" panose="020F0502020204030204" pitchFamily="34" charset="0"/>
              </a:rPr>
              <a:t>or</a:t>
            </a:r>
            <a:r>
              <a:rPr lang="es-CO" sz="2400" dirty="0">
                <a:ea typeface="Calibri" panose="020F0502020204030204" pitchFamily="34" charset="0"/>
              </a:rPr>
              <a:t> </a:t>
            </a:r>
            <a:r>
              <a:rPr lang="es-CO" sz="2400" dirty="0" err="1">
                <a:ea typeface="Calibri" panose="020F0502020204030204" pitchFamily="34" charset="0"/>
              </a:rPr>
              <a:t>adolescence</a:t>
            </a:r>
            <a:r>
              <a:rPr lang="es-CO" sz="2400" dirty="0">
                <a:ea typeface="Calibri" panose="020F0502020204030204" pitchFamily="34" charset="0"/>
              </a:rPr>
              <a:t> and </a:t>
            </a:r>
            <a:r>
              <a:rPr lang="es-CO" sz="2400" dirty="0" err="1">
                <a:ea typeface="Calibri" panose="020F0502020204030204" pitchFamily="34" charset="0"/>
              </a:rPr>
              <a:t>the</a:t>
            </a:r>
            <a:r>
              <a:rPr lang="es-CO" sz="2400" dirty="0">
                <a:ea typeface="Calibri" panose="020F0502020204030204" pitchFamily="34" charset="0"/>
              </a:rPr>
              <a:t> </a:t>
            </a:r>
            <a:r>
              <a:rPr lang="es-CO" sz="2400" dirty="0" err="1">
                <a:ea typeface="Calibri" panose="020F0502020204030204" pitchFamily="34" charset="0"/>
              </a:rPr>
              <a:t>college</a:t>
            </a:r>
            <a:r>
              <a:rPr lang="es-CO" sz="2400" dirty="0">
                <a:ea typeface="Calibri" panose="020F0502020204030204" pitchFamily="34" charset="0"/>
              </a:rPr>
              <a:t> </a:t>
            </a:r>
            <a:r>
              <a:rPr lang="es-CO" sz="2400" dirty="0" err="1">
                <a:ea typeface="Calibri" panose="020F0502020204030204" pitchFamily="34" charset="0"/>
              </a:rPr>
              <a:t>years</a:t>
            </a:r>
            <a:r>
              <a:rPr lang="es-CO" sz="2400" dirty="0">
                <a:ea typeface="Calibri" panose="020F0502020204030204" pitchFamily="34" charset="0"/>
              </a:rPr>
              <a:t> are </a:t>
            </a:r>
            <a:r>
              <a:rPr lang="es-CO" sz="2400" dirty="0" err="1">
                <a:ea typeface="Calibri" panose="020F0502020204030204" pitchFamily="34" charset="0"/>
              </a:rPr>
              <a:t>consequently</a:t>
            </a:r>
            <a:r>
              <a:rPr lang="es-CO" sz="2400" dirty="0">
                <a:ea typeface="Calibri" panose="020F0502020204030204" pitchFamily="34" charset="0"/>
              </a:rPr>
              <a:t> a </a:t>
            </a:r>
            <a:r>
              <a:rPr lang="es-CO" sz="2400" dirty="0" err="1">
                <a:ea typeface="Calibri" panose="020F0502020204030204" pitchFamily="34" charset="0"/>
              </a:rPr>
              <a:t>peak</a:t>
            </a:r>
            <a:r>
              <a:rPr lang="es-CO" sz="2400" dirty="0">
                <a:ea typeface="Calibri" panose="020F0502020204030204" pitchFamily="34" charset="0"/>
              </a:rPr>
              <a:t> </a:t>
            </a:r>
            <a:r>
              <a:rPr lang="es-CO" sz="2400" dirty="0" err="1">
                <a:ea typeface="Calibri" panose="020F0502020204030204" pitchFamily="34" charset="0"/>
              </a:rPr>
              <a:t>period</a:t>
            </a:r>
            <a:r>
              <a:rPr lang="es-CO" sz="2400" dirty="0">
                <a:ea typeface="Calibri" panose="020F0502020204030204" pitchFamily="34" charset="0"/>
              </a:rPr>
              <a:t> </a:t>
            </a:r>
            <a:r>
              <a:rPr lang="es-CO" sz="2400" dirty="0" err="1">
                <a:ea typeface="Calibri" panose="020F0502020204030204" pitchFamily="34" charset="0"/>
              </a:rPr>
              <a:t>for</a:t>
            </a:r>
            <a:r>
              <a:rPr lang="es-CO" sz="2400" dirty="0">
                <a:ea typeface="Calibri" panose="020F0502020204030204" pitchFamily="34" charset="0"/>
              </a:rPr>
              <a:t> </a:t>
            </a:r>
            <a:r>
              <a:rPr lang="es-CO" sz="2400" dirty="0" err="1">
                <a:ea typeface="Calibri" panose="020F0502020204030204" pitchFamily="34" charset="0"/>
              </a:rPr>
              <a:t>prevalence</a:t>
            </a:r>
            <a:r>
              <a:rPr lang="es-CO" sz="2400" dirty="0">
                <a:ea typeface="Calibri" panose="020F0502020204030204" pitchFamily="34" charset="0"/>
              </a:rPr>
              <a:t> of </a:t>
            </a:r>
            <a:r>
              <a:rPr lang="es-CO" sz="2400" dirty="0" err="1">
                <a:ea typeface="Calibri" panose="020F0502020204030204" pitchFamily="34" charset="0"/>
              </a:rPr>
              <a:t>recent</a:t>
            </a:r>
            <a:r>
              <a:rPr lang="es-CO" sz="2400" dirty="0">
                <a:ea typeface="Calibri" panose="020F0502020204030204" pitchFamily="34" charset="0"/>
              </a:rPr>
              <a:t> mental </a:t>
            </a:r>
            <a:r>
              <a:rPr lang="es-CO" sz="2400" dirty="0" err="1">
                <a:ea typeface="Calibri" panose="020F0502020204030204" pitchFamily="34" charset="0"/>
              </a:rPr>
              <a:t>disorder</a:t>
            </a:r>
            <a:r>
              <a:rPr lang="es-CO" sz="2400" dirty="0">
                <a:ea typeface="Calibri" panose="020F0502020204030204" pitchFamily="34" charset="0"/>
              </a:rPr>
              <a:t>. </a:t>
            </a:r>
            <a:r>
              <a:rPr lang="es-CO" dirty="0">
                <a:ea typeface="Calibri" panose="020F0502020204030204" pitchFamily="34" charset="0"/>
              </a:rPr>
              <a:t>(Kessler, </a:t>
            </a:r>
            <a:r>
              <a:rPr lang="es-CO" dirty="0" err="1">
                <a:ea typeface="Calibri" panose="020F0502020204030204" pitchFamily="34" charset="0"/>
              </a:rPr>
              <a:t>Amminger</a:t>
            </a:r>
            <a:r>
              <a:rPr lang="es-CO" dirty="0">
                <a:ea typeface="Calibri" panose="020F0502020204030204" pitchFamily="34" charset="0"/>
              </a:rPr>
              <a:t>, et al.,2007)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25685" y="340386"/>
            <a:ext cx="3195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13262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6373" y="1274389"/>
            <a:ext cx="7323438" cy="12957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es-CO" sz="2400" dirty="0">
                <a:ea typeface="Calibri" panose="020F0502020204030204" pitchFamily="34" charset="0"/>
              </a:rPr>
              <a:t>Mental </a:t>
            </a:r>
            <a:r>
              <a:rPr lang="es-CO" sz="2400" dirty="0" err="1">
                <a:ea typeface="Calibri" panose="020F0502020204030204" pitchFamily="34" charset="0"/>
              </a:rPr>
              <a:t>disorders</a:t>
            </a:r>
            <a:r>
              <a:rPr lang="es-CO" sz="2400" dirty="0">
                <a:ea typeface="Calibri" panose="020F0502020204030204" pitchFamily="34" charset="0"/>
              </a:rPr>
              <a:t> </a:t>
            </a:r>
            <a:r>
              <a:rPr lang="es-CO" sz="2400" dirty="0" err="1">
                <a:ea typeface="Calibri" panose="020F0502020204030204" pitchFamily="34" charset="0"/>
              </a:rPr>
              <a:t>have</a:t>
            </a:r>
            <a:r>
              <a:rPr lang="es-CO" sz="2400" dirty="0">
                <a:ea typeface="Calibri" panose="020F0502020204030204" pitchFamily="34" charset="0"/>
              </a:rPr>
              <a:t> a </a:t>
            </a:r>
            <a:r>
              <a:rPr lang="es-CO" sz="2400" dirty="0" err="1">
                <a:ea typeface="Calibri" panose="020F0502020204030204" pitchFamily="34" charset="0"/>
              </a:rPr>
              <a:t>substantial</a:t>
            </a:r>
            <a:r>
              <a:rPr lang="es-CO" sz="2400" dirty="0">
                <a:ea typeface="Calibri" panose="020F0502020204030204" pitchFamily="34" charset="0"/>
              </a:rPr>
              <a:t> </a:t>
            </a:r>
            <a:r>
              <a:rPr lang="es-CO" sz="2400" dirty="0" err="1">
                <a:ea typeface="Calibri" panose="020F0502020204030204" pitchFamily="34" charset="0"/>
              </a:rPr>
              <a:t>impact</a:t>
            </a:r>
            <a:r>
              <a:rPr lang="es-CO" sz="2400" dirty="0">
                <a:ea typeface="Calibri" panose="020F0502020204030204" pitchFamily="34" charset="0"/>
              </a:rPr>
              <a:t> </a:t>
            </a:r>
            <a:r>
              <a:rPr lang="es-CO" sz="2400" dirty="0" err="1">
                <a:ea typeface="Calibri" panose="020F0502020204030204" pitchFamily="34" charset="0"/>
              </a:rPr>
              <a:t>on</a:t>
            </a:r>
            <a:r>
              <a:rPr lang="es-CO" sz="2400" dirty="0">
                <a:ea typeface="Calibri" panose="020F0502020204030204" pitchFamily="34" charset="0"/>
              </a:rPr>
              <a:t> </a:t>
            </a:r>
            <a:r>
              <a:rPr lang="es-CO" sz="2400" dirty="0" err="1">
                <a:ea typeface="Calibri" panose="020F0502020204030204" pitchFamily="34" charset="0"/>
              </a:rPr>
              <a:t>academic</a:t>
            </a:r>
            <a:r>
              <a:rPr lang="es-CO" sz="2400" dirty="0">
                <a:ea typeface="Calibri" panose="020F0502020204030204" pitchFamily="34" charset="0"/>
              </a:rPr>
              <a:t> performance. </a:t>
            </a:r>
          </a:p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es-CO" dirty="0">
                <a:latin typeface="+mj-lt"/>
              </a:rPr>
              <a:t>(</a:t>
            </a:r>
            <a:r>
              <a:rPr lang="es-CO" dirty="0" err="1">
                <a:latin typeface="+mj-lt"/>
              </a:rPr>
              <a:t>Auerbach</a:t>
            </a:r>
            <a:r>
              <a:rPr lang="es-CO" dirty="0">
                <a:latin typeface="+mj-lt"/>
              </a:rPr>
              <a:t> et al., 2016; </a:t>
            </a:r>
            <a:r>
              <a:rPr lang="es-CO" dirty="0" err="1">
                <a:latin typeface="+mj-lt"/>
              </a:rPr>
              <a:t>Kessler,Foster</a:t>
            </a:r>
            <a:r>
              <a:rPr lang="es-CO" dirty="0">
                <a:latin typeface="+mj-lt"/>
              </a:rPr>
              <a:t>, Saunders, &amp; </a:t>
            </a:r>
            <a:r>
              <a:rPr lang="es-CO" dirty="0" err="1">
                <a:latin typeface="+mj-lt"/>
              </a:rPr>
              <a:t>Stang</a:t>
            </a:r>
            <a:r>
              <a:rPr lang="es-CO" dirty="0">
                <a:latin typeface="+mj-lt"/>
              </a:rPr>
              <a:t>, 1995)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90078" y="4514188"/>
            <a:ext cx="724620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+mj-lt"/>
              </a:rPr>
              <a:t>Therefore, it is important to detect and treat mental disorders when they exist among college students</a:t>
            </a:r>
            <a:endParaRPr lang="es-CO" sz="2400" dirty="0">
              <a:latin typeface="+mj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90078" y="2959223"/>
            <a:ext cx="7053942" cy="1138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+mj-lt"/>
              </a:rPr>
              <a:t>A</a:t>
            </a:r>
            <a:r>
              <a:rPr lang="en-US" sz="2400" dirty="0" err="1">
                <a:latin typeface="+mj-lt"/>
              </a:rPr>
              <a:t>nd</a:t>
            </a:r>
            <a:r>
              <a:rPr lang="en-US" sz="2400" dirty="0">
                <a:latin typeface="+mj-lt"/>
              </a:rPr>
              <a:t>  </a:t>
            </a:r>
            <a:r>
              <a:rPr lang="en-US" sz="2400" dirty="0" err="1">
                <a:latin typeface="+mj-lt"/>
              </a:rPr>
              <a:t>prematriculation</a:t>
            </a:r>
            <a:r>
              <a:rPr lang="en-US" sz="2400" dirty="0">
                <a:latin typeface="+mj-lt"/>
              </a:rPr>
              <a:t> onset disorders are strong predictors of college attrition.</a:t>
            </a:r>
          </a:p>
          <a:p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Auerbach</a:t>
            </a:r>
            <a:r>
              <a:rPr lang="en-US" dirty="0">
                <a:latin typeface="+mj-lt"/>
              </a:rPr>
              <a:t> et al., </a:t>
            </a:r>
            <a:r>
              <a:rPr lang="en-US">
                <a:latin typeface="+mj-lt"/>
              </a:rPr>
              <a:t>2016)</a:t>
            </a:r>
            <a:endParaRPr lang="es-CO" sz="20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25685" y="340386"/>
            <a:ext cx="3195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04168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 dirty="0"/>
          </a:p>
        </p:txBody>
      </p:sp>
      <p:sp>
        <p:nvSpPr>
          <p:cNvPr id="2" name="Rectángulo 1"/>
          <p:cNvSpPr/>
          <p:nvPr/>
        </p:nvSpPr>
        <p:spPr>
          <a:xfrm>
            <a:off x="579558" y="1927879"/>
            <a:ext cx="7422292" cy="11387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Recently it has been reported </a:t>
            </a:r>
            <a:r>
              <a:rPr lang="en-US" sz="2400" dirty="0">
                <a:solidFill>
                  <a:srgbClr val="000000"/>
                </a:solidFill>
              </a:rPr>
              <a:t> a high prevalence of severe role impairment in first‐year college students. </a:t>
            </a:r>
          </a:p>
          <a:p>
            <a:pPr algn="just"/>
            <a:r>
              <a:rPr lang="en-US" dirty="0">
                <a:solidFill>
                  <a:srgbClr val="000000"/>
                </a:solidFill>
              </a:rPr>
              <a:t>(Alonso et al., 2018)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05387" y="369577"/>
            <a:ext cx="6794483" cy="10833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Impairment due to mental disorders among college student</a:t>
            </a:r>
            <a:endParaRPr lang="es-CO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5800" y="3645264"/>
            <a:ext cx="683417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About three quarters </a:t>
            </a:r>
            <a:r>
              <a:rPr lang="en-US" sz="2400" dirty="0">
                <a:solidFill>
                  <a:srgbClr val="FF0000"/>
                </a:solidFill>
              </a:rPr>
              <a:t>(74.6%) </a:t>
            </a:r>
            <a:r>
              <a:rPr lang="en-US" sz="2400" dirty="0">
                <a:solidFill>
                  <a:srgbClr val="000000"/>
                </a:solidFill>
              </a:rPr>
              <a:t>of students reported at least some health‐related role impairment in one of the four domains SDS:  </a:t>
            </a:r>
            <a:r>
              <a:rPr lang="en-US" sz="2400" dirty="0">
                <a:solidFill>
                  <a:srgbClr val="00B050"/>
                </a:solidFill>
              </a:rPr>
              <a:t>45.3% home, </a:t>
            </a:r>
            <a:r>
              <a:rPr lang="en-US" sz="2400" dirty="0"/>
              <a:t>and  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61.6% social.</a:t>
            </a:r>
          </a:p>
        </p:txBody>
      </p:sp>
    </p:spTree>
    <p:extLst>
      <p:ext uri="{BB962C8B-B14F-4D97-AF65-F5344CB8AC3E}">
        <p14:creationId xmlns:p14="http://schemas.microsoft.com/office/powerpoint/2010/main" val="364878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85647091"/>
              </p:ext>
            </p:extLst>
          </p:nvPr>
        </p:nvGraphicFramePr>
        <p:xfrm>
          <a:off x="345539" y="1068811"/>
          <a:ext cx="80017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98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33627638"/>
              </p:ext>
            </p:extLst>
          </p:nvPr>
        </p:nvGraphicFramePr>
        <p:xfrm>
          <a:off x="348342" y="674914"/>
          <a:ext cx="8610601" cy="5050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129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2318" y="3333478"/>
            <a:ext cx="7615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accent1"/>
                </a:solidFill>
                <a:latin typeface="+mj-lt"/>
              </a:rPr>
              <a:t>“Considering that students are a key population for determining the economic success of a country, colleges must take a greater urgency in addressing this issue.” </a:t>
            </a:r>
            <a:r>
              <a:rPr lang="en-US" sz="2800" dirty="0">
                <a:solidFill>
                  <a:srgbClr val="3E4855"/>
                </a:solidFill>
                <a:latin typeface="+mj-lt"/>
              </a:rPr>
              <a:t> </a:t>
            </a:r>
            <a:r>
              <a:rPr lang="es-CO" sz="2000" i="1" dirty="0" err="1">
                <a:latin typeface="+mj-lt"/>
              </a:rPr>
              <a:t>Arnett</a:t>
            </a:r>
            <a:r>
              <a:rPr lang="es-CO" sz="2000" i="1" dirty="0">
                <a:latin typeface="+mj-lt"/>
              </a:rPr>
              <a:t>, 2000.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1" r="65891" b="8336"/>
          <a:stretch/>
        </p:blipFill>
        <p:spPr>
          <a:xfrm>
            <a:off x="192976" y="222095"/>
            <a:ext cx="3043082" cy="90352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42318" y="1649354"/>
            <a:ext cx="7158682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college years are a develop mentally crucial period for young people in which they transition from late adolescence to emerging a</a:t>
            </a:r>
            <a:r>
              <a:rPr lang="es-CO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dulthood</a:t>
            </a:r>
            <a:r>
              <a:rPr lang="es-CO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5389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14083</TotalTime>
  <Words>1907</Words>
  <Application>Microsoft Office PowerPoint</Application>
  <PresentationFormat>On-screen Show (4:3)</PresentationFormat>
  <Paragraphs>444</Paragraphs>
  <Slides>37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WMH-ICS Project:  Prevalence, Distribution, and Risk Profiles</vt:lpstr>
      <vt:lpstr>Mental Disorders in First Year Students</vt:lpstr>
      <vt:lpstr>Mental Disorder Age-of-Onset</vt:lpstr>
      <vt:lpstr>PowerPoint Presentation</vt:lpstr>
      <vt:lpstr>PowerPoint Presentation</vt:lpstr>
      <vt:lpstr> Severe role impairment by 12-m disorder &amp; country.  WMH-ICS (%)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Universidad 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Gretel  Alvarez Giraldo</dc:creator>
  <cp:lastModifiedBy>Jessica Keene</cp:lastModifiedBy>
  <cp:revision>1192</cp:revision>
  <dcterms:created xsi:type="dcterms:W3CDTF">2014-01-28T17:35:26Z</dcterms:created>
  <dcterms:modified xsi:type="dcterms:W3CDTF">2019-07-15T14:21:26Z</dcterms:modified>
</cp:coreProperties>
</file>